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4" r:id="rId2"/>
    <p:sldId id="276" r:id="rId3"/>
    <p:sldId id="284" r:id="rId4"/>
    <p:sldId id="283" r:id="rId5"/>
    <p:sldId id="282" r:id="rId6"/>
    <p:sldId id="285" r:id="rId7"/>
    <p:sldId id="288" r:id="rId8"/>
    <p:sldId id="286" r:id="rId9"/>
    <p:sldId id="289" r:id="rId10"/>
    <p:sldId id="287" r:id="rId11"/>
    <p:sldId id="290" r:id="rId12"/>
    <p:sldId id="291" r:id="rId13"/>
    <p:sldId id="292" r:id="rId14"/>
    <p:sldId id="294" r:id="rId15"/>
    <p:sldId id="295" r:id="rId16"/>
    <p:sldId id="296" r:id="rId17"/>
    <p:sldId id="297" r:id="rId18"/>
    <p:sldId id="298" r:id="rId19"/>
    <p:sldId id="300" r:id="rId20"/>
    <p:sldId id="299" r:id="rId21"/>
    <p:sldId id="302" r:id="rId22"/>
    <p:sldId id="303" r:id="rId23"/>
    <p:sldId id="304" r:id="rId24"/>
    <p:sldId id="305" r:id="rId25"/>
    <p:sldId id="306" r:id="rId26"/>
    <p:sldId id="307" r:id="rId27"/>
    <p:sldId id="266" r:id="rId28"/>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FF"/>
    <a:srgbClr val="3399F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54727-18C4-4BB1-B443-4AD0D372E296}" v="18" dt="2024-09-04T20:32:26.94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8613" autoAdjust="0"/>
  </p:normalViewPr>
  <p:slideViewPr>
    <p:cSldViewPr showGuides="1">
      <p:cViewPr varScale="1">
        <p:scale>
          <a:sx n="86" d="100"/>
          <a:sy n="86" d="100"/>
        </p:scale>
        <p:origin x="744" y="96"/>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1986"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es, Elieser B." userId="950fad84-4d5e-4f7d-a01e-43fe30269fc5" providerId="ADAL" clId="{79954727-18C4-4BB1-B443-4AD0D372E296}"/>
    <pc:docChg chg="undo custSel addSld delSld modSld modNotesMaster modHandout">
      <pc:chgData name="Siles, Elieser B." userId="950fad84-4d5e-4f7d-a01e-43fe30269fc5" providerId="ADAL" clId="{79954727-18C4-4BB1-B443-4AD0D372E296}" dt="2024-09-05T12:28:43.190" v="1481" actId="20577"/>
      <pc:docMkLst>
        <pc:docMk/>
      </pc:docMkLst>
      <pc:sldChg chg="modSp mod">
        <pc:chgData name="Siles, Elieser B." userId="950fad84-4d5e-4f7d-a01e-43fe30269fc5" providerId="ADAL" clId="{79954727-18C4-4BB1-B443-4AD0D372E296}" dt="2024-09-03T19:02:06.755" v="1" actId="255"/>
        <pc:sldMkLst>
          <pc:docMk/>
          <pc:sldMk cId="3650340329" sldId="264"/>
        </pc:sldMkLst>
        <pc:spChg chg="mod">
          <ac:chgData name="Siles, Elieser B." userId="950fad84-4d5e-4f7d-a01e-43fe30269fc5" providerId="ADAL" clId="{79954727-18C4-4BB1-B443-4AD0D372E296}" dt="2024-09-03T19:02:06.755" v="1" actId="255"/>
          <ac:spMkLst>
            <pc:docMk/>
            <pc:sldMk cId="3650340329" sldId="264"/>
            <ac:spMk id="3" creationId="{00000000-0000-0000-0000-000000000000}"/>
          </ac:spMkLst>
        </pc:spChg>
      </pc:sldChg>
      <pc:sldChg chg="modSp mod">
        <pc:chgData name="Siles, Elieser B." userId="950fad84-4d5e-4f7d-a01e-43fe30269fc5" providerId="ADAL" clId="{79954727-18C4-4BB1-B443-4AD0D372E296}" dt="2024-09-05T12:26:11.343" v="1425" actId="13926"/>
        <pc:sldMkLst>
          <pc:docMk/>
          <pc:sldMk cId="4073309545" sldId="282"/>
        </pc:sldMkLst>
        <pc:spChg chg="mod">
          <ac:chgData name="Siles, Elieser B." userId="950fad84-4d5e-4f7d-a01e-43fe30269fc5" providerId="ADAL" clId="{79954727-18C4-4BB1-B443-4AD0D372E296}" dt="2024-09-05T12:26:11.343" v="1425" actId="13926"/>
          <ac:spMkLst>
            <pc:docMk/>
            <pc:sldMk cId="4073309545" sldId="282"/>
            <ac:spMk id="14" creationId="{00000000-0000-0000-0000-000000000000}"/>
          </ac:spMkLst>
        </pc:spChg>
      </pc:sldChg>
      <pc:sldChg chg="addSp delSp modSp mod">
        <pc:chgData name="Siles, Elieser B." userId="950fad84-4d5e-4f7d-a01e-43fe30269fc5" providerId="ADAL" clId="{79954727-18C4-4BB1-B443-4AD0D372E296}" dt="2024-09-03T19:27:09.615" v="619" actId="1076"/>
        <pc:sldMkLst>
          <pc:docMk/>
          <pc:sldMk cId="581491996" sldId="283"/>
        </pc:sldMkLst>
        <pc:spChg chg="add del">
          <ac:chgData name="Siles, Elieser B." userId="950fad84-4d5e-4f7d-a01e-43fe30269fc5" providerId="ADAL" clId="{79954727-18C4-4BB1-B443-4AD0D372E296}" dt="2024-09-03T19:05:22.698" v="83" actId="22"/>
          <ac:spMkLst>
            <pc:docMk/>
            <pc:sldMk cId="581491996" sldId="283"/>
            <ac:spMk id="6" creationId="{7D00EC85-84E8-04C4-1582-7D17FCB8886F}"/>
          </ac:spMkLst>
        </pc:spChg>
        <pc:spChg chg="add mod">
          <ac:chgData name="Siles, Elieser B." userId="950fad84-4d5e-4f7d-a01e-43fe30269fc5" providerId="ADAL" clId="{79954727-18C4-4BB1-B443-4AD0D372E296}" dt="2024-09-03T19:26:51.354" v="617" actId="207"/>
          <ac:spMkLst>
            <pc:docMk/>
            <pc:sldMk cId="581491996" sldId="283"/>
            <ac:spMk id="7" creationId="{3DA7B5DF-43D5-7C1B-55B0-ADB263571E03}"/>
          </ac:spMkLst>
        </pc:spChg>
        <pc:spChg chg="mod">
          <ac:chgData name="Siles, Elieser B." userId="950fad84-4d5e-4f7d-a01e-43fe30269fc5" providerId="ADAL" clId="{79954727-18C4-4BB1-B443-4AD0D372E296}" dt="2024-09-03T19:26:29.595" v="614" actId="13926"/>
          <ac:spMkLst>
            <pc:docMk/>
            <pc:sldMk cId="581491996" sldId="283"/>
            <ac:spMk id="11" creationId="{4F7594B2-72E4-4BD7-61A7-061CFB4BB505}"/>
          </ac:spMkLst>
        </pc:spChg>
        <pc:spChg chg="mod">
          <ac:chgData name="Siles, Elieser B." userId="950fad84-4d5e-4f7d-a01e-43fe30269fc5" providerId="ADAL" clId="{79954727-18C4-4BB1-B443-4AD0D372E296}" dt="2024-09-03T19:26:22.706" v="613" actId="13926"/>
          <ac:spMkLst>
            <pc:docMk/>
            <pc:sldMk cId="581491996" sldId="283"/>
            <ac:spMk id="12" creationId="{122C88D7-3EEC-52A4-AC8A-4A8E87105401}"/>
          </ac:spMkLst>
        </pc:spChg>
        <pc:picChg chg="add del mod">
          <ac:chgData name="Siles, Elieser B." userId="950fad84-4d5e-4f7d-a01e-43fe30269fc5" providerId="ADAL" clId="{79954727-18C4-4BB1-B443-4AD0D372E296}" dt="2024-09-03T19:11:39.672" v="149" actId="478"/>
          <ac:picMkLst>
            <pc:docMk/>
            <pc:sldMk cId="581491996" sldId="283"/>
            <ac:picMk id="9" creationId="{BE692F69-6F59-81F1-7DA0-49C8A04A0FF4}"/>
          </ac:picMkLst>
        </pc:picChg>
        <pc:picChg chg="del">
          <ac:chgData name="Siles, Elieser B." userId="950fad84-4d5e-4f7d-a01e-43fe30269fc5" providerId="ADAL" clId="{79954727-18C4-4BB1-B443-4AD0D372E296}" dt="2024-09-03T19:03:22.157" v="2" actId="478"/>
          <ac:picMkLst>
            <pc:docMk/>
            <pc:sldMk cId="581491996" sldId="283"/>
            <ac:picMk id="10" creationId="{73350F08-5ACA-726B-3B92-C959774BC873}"/>
          </ac:picMkLst>
        </pc:picChg>
        <pc:picChg chg="del">
          <ac:chgData name="Siles, Elieser B." userId="950fad84-4d5e-4f7d-a01e-43fe30269fc5" providerId="ADAL" clId="{79954727-18C4-4BB1-B443-4AD0D372E296}" dt="2024-09-03T19:03:25.448" v="3" actId="478"/>
          <ac:picMkLst>
            <pc:docMk/>
            <pc:sldMk cId="581491996" sldId="283"/>
            <ac:picMk id="15" creationId="{A294F524-96D4-22D1-5975-D1E6A42845B6}"/>
          </ac:picMkLst>
        </pc:picChg>
        <pc:picChg chg="mod">
          <ac:chgData name="Siles, Elieser B." userId="950fad84-4d5e-4f7d-a01e-43fe30269fc5" providerId="ADAL" clId="{79954727-18C4-4BB1-B443-4AD0D372E296}" dt="2024-09-03T19:27:09.615" v="619" actId="1076"/>
          <ac:picMkLst>
            <pc:docMk/>
            <pc:sldMk cId="581491996" sldId="283"/>
            <ac:picMk id="16" creationId="{FE00A0C5-2B31-4FD3-A4AD-66BBDAC15D33}"/>
          </ac:picMkLst>
        </pc:picChg>
        <pc:picChg chg="mod">
          <ac:chgData name="Siles, Elieser B." userId="950fad84-4d5e-4f7d-a01e-43fe30269fc5" providerId="ADAL" clId="{79954727-18C4-4BB1-B443-4AD0D372E296}" dt="2024-09-03T19:11:29.303" v="148" actId="14100"/>
          <ac:picMkLst>
            <pc:docMk/>
            <pc:sldMk cId="581491996" sldId="283"/>
            <ac:picMk id="17" creationId="{43763A4C-24A1-E799-F67F-D4FCEB3845E1}"/>
          </ac:picMkLst>
        </pc:picChg>
      </pc:sldChg>
      <pc:sldChg chg="delSp modSp mod">
        <pc:chgData name="Siles, Elieser B." userId="950fad84-4d5e-4f7d-a01e-43fe30269fc5" providerId="ADAL" clId="{79954727-18C4-4BB1-B443-4AD0D372E296}" dt="2024-09-03T19:14:44.331" v="166" actId="478"/>
        <pc:sldMkLst>
          <pc:docMk/>
          <pc:sldMk cId="4059413861" sldId="287"/>
        </pc:sldMkLst>
        <pc:spChg chg="del">
          <ac:chgData name="Siles, Elieser B." userId="950fad84-4d5e-4f7d-a01e-43fe30269fc5" providerId="ADAL" clId="{79954727-18C4-4BB1-B443-4AD0D372E296}" dt="2024-09-03T19:14:44.331" v="166" actId="478"/>
          <ac:spMkLst>
            <pc:docMk/>
            <pc:sldMk cId="4059413861" sldId="287"/>
            <ac:spMk id="8" creationId="{1CA95830-81B7-6C6E-E378-7CA48FDCB370}"/>
          </ac:spMkLst>
        </pc:spChg>
        <pc:graphicFrameChg chg="mod">
          <ac:chgData name="Siles, Elieser B." userId="950fad84-4d5e-4f7d-a01e-43fe30269fc5" providerId="ADAL" clId="{79954727-18C4-4BB1-B443-4AD0D372E296}" dt="2024-09-03T19:14:20.738" v="165" actId="478"/>
          <ac:graphicFrameMkLst>
            <pc:docMk/>
            <pc:sldMk cId="4059413861" sldId="287"/>
            <ac:graphicFrameMk id="9" creationId="{8859C8F5-3BBE-E514-36B5-CD72EC57BFEA}"/>
          </ac:graphicFrameMkLst>
        </pc:graphicFrameChg>
      </pc:sldChg>
      <pc:sldChg chg="modSp mod">
        <pc:chgData name="Siles, Elieser B." userId="950fad84-4d5e-4f7d-a01e-43fe30269fc5" providerId="ADAL" clId="{79954727-18C4-4BB1-B443-4AD0D372E296}" dt="2024-09-03T19:26:05.421" v="612" actId="6549"/>
        <pc:sldMkLst>
          <pc:docMk/>
          <pc:sldMk cId="4246182213" sldId="288"/>
        </pc:sldMkLst>
        <pc:spChg chg="mod">
          <ac:chgData name="Siles, Elieser B." userId="950fad84-4d5e-4f7d-a01e-43fe30269fc5" providerId="ADAL" clId="{79954727-18C4-4BB1-B443-4AD0D372E296}" dt="2024-09-03T19:26:05.421" v="612" actId="6549"/>
          <ac:spMkLst>
            <pc:docMk/>
            <pc:sldMk cId="4246182213" sldId="288"/>
            <ac:spMk id="14" creationId="{00000000-0000-0000-0000-000000000000}"/>
          </ac:spMkLst>
        </pc:spChg>
      </pc:sldChg>
      <pc:sldChg chg="modSp mod">
        <pc:chgData name="Siles, Elieser B." userId="950fad84-4d5e-4f7d-a01e-43fe30269fc5" providerId="ADAL" clId="{79954727-18C4-4BB1-B443-4AD0D372E296}" dt="2024-09-04T14:51:54.370" v="669" actId="13926"/>
        <pc:sldMkLst>
          <pc:docMk/>
          <pc:sldMk cId="2440194891" sldId="289"/>
        </pc:sldMkLst>
        <pc:spChg chg="mod">
          <ac:chgData name="Siles, Elieser B." userId="950fad84-4d5e-4f7d-a01e-43fe30269fc5" providerId="ADAL" clId="{79954727-18C4-4BB1-B443-4AD0D372E296}" dt="2024-09-04T14:51:54.370" v="669" actId="13926"/>
          <ac:spMkLst>
            <pc:docMk/>
            <pc:sldMk cId="2440194891" sldId="289"/>
            <ac:spMk id="14" creationId="{00000000-0000-0000-0000-000000000000}"/>
          </ac:spMkLst>
        </pc:spChg>
      </pc:sldChg>
      <pc:sldChg chg="modSp mod">
        <pc:chgData name="Siles, Elieser B." userId="950fad84-4d5e-4f7d-a01e-43fe30269fc5" providerId="ADAL" clId="{79954727-18C4-4BB1-B443-4AD0D372E296}" dt="2024-09-05T12:20:36.404" v="1316" actId="20577"/>
        <pc:sldMkLst>
          <pc:docMk/>
          <pc:sldMk cId="615099066" sldId="292"/>
        </pc:sldMkLst>
        <pc:spChg chg="mod">
          <ac:chgData name="Siles, Elieser B." userId="950fad84-4d5e-4f7d-a01e-43fe30269fc5" providerId="ADAL" clId="{79954727-18C4-4BB1-B443-4AD0D372E296}" dt="2024-09-05T12:20:36.404" v="1316" actId="20577"/>
          <ac:spMkLst>
            <pc:docMk/>
            <pc:sldMk cId="615099066" sldId="292"/>
            <ac:spMk id="14" creationId="{00000000-0000-0000-0000-000000000000}"/>
          </ac:spMkLst>
        </pc:spChg>
      </pc:sldChg>
      <pc:sldChg chg="modSp mod">
        <pc:chgData name="Siles, Elieser B." userId="950fad84-4d5e-4f7d-a01e-43fe30269fc5" providerId="ADAL" clId="{79954727-18C4-4BB1-B443-4AD0D372E296}" dt="2024-09-05T12:17:44.530" v="1140" actId="20577"/>
        <pc:sldMkLst>
          <pc:docMk/>
          <pc:sldMk cId="1912985574" sldId="294"/>
        </pc:sldMkLst>
        <pc:spChg chg="mod">
          <ac:chgData name="Siles, Elieser B." userId="950fad84-4d5e-4f7d-a01e-43fe30269fc5" providerId="ADAL" clId="{79954727-18C4-4BB1-B443-4AD0D372E296}" dt="2024-09-05T12:17:44.530" v="1140" actId="20577"/>
          <ac:spMkLst>
            <pc:docMk/>
            <pc:sldMk cId="1912985574" sldId="294"/>
            <ac:spMk id="14" creationId="{00000000-0000-0000-0000-000000000000}"/>
          </ac:spMkLst>
        </pc:spChg>
      </pc:sldChg>
      <pc:sldChg chg="modSp mod">
        <pc:chgData name="Siles, Elieser B." userId="950fad84-4d5e-4f7d-a01e-43fe30269fc5" providerId="ADAL" clId="{79954727-18C4-4BB1-B443-4AD0D372E296}" dt="2024-09-05T12:18:25.412" v="1142" actId="27636"/>
        <pc:sldMkLst>
          <pc:docMk/>
          <pc:sldMk cId="4047727319" sldId="295"/>
        </pc:sldMkLst>
        <pc:spChg chg="mod">
          <ac:chgData name="Siles, Elieser B." userId="950fad84-4d5e-4f7d-a01e-43fe30269fc5" providerId="ADAL" clId="{79954727-18C4-4BB1-B443-4AD0D372E296}" dt="2024-09-05T12:18:25.412" v="1142" actId="27636"/>
          <ac:spMkLst>
            <pc:docMk/>
            <pc:sldMk cId="4047727319" sldId="295"/>
            <ac:spMk id="14" creationId="{00000000-0000-0000-0000-000000000000}"/>
          </ac:spMkLst>
        </pc:spChg>
      </pc:sldChg>
      <pc:sldChg chg="modSp mod">
        <pc:chgData name="Siles, Elieser B." userId="950fad84-4d5e-4f7d-a01e-43fe30269fc5" providerId="ADAL" clId="{79954727-18C4-4BB1-B443-4AD0D372E296}" dt="2024-09-03T19:23:50.614" v="545" actId="6549"/>
        <pc:sldMkLst>
          <pc:docMk/>
          <pc:sldMk cId="2927344119" sldId="296"/>
        </pc:sldMkLst>
        <pc:spChg chg="mod">
          <ac:chgData name="Siles, Elieser B." userId="950fad84-4d5e-4f7d-a01e-43fe30269fc5" providerId="ADAL" clId="{79954727-18C4-4BB1-B443-4AD0D372E296}" dt="2024-09-03T19:23:50.614" v="545" actId="6549"/>
          <ac:spMkLst>
            <pc:docMk/>
            <pc:sldMk cId="2927344119" sldId="296"/>
            <ac:spMk id="14" creationId="{00000000-0000-0000-0000-000000000000}"/>
          </ac:spMkLst>
        </pc:spChg>
      </pc:sldChg>
      <pc:sldChg chg="modSp mod">
        <pc:chgData name="Siles, Elieser B." userId="950fad84-4d5e-4f7d-a01e-43fe30269fc5" providerId="ADAL" clId="{79954727-18C4-4BB1-B443-4AD0D372E296}" dt="2024-09-05T12:21:47.954" v="1320" actId="13926"/>
        <pc:sldMkLst>
          <pc:docMk/>
          <pc:sldMk cId="1492097442" sldId="297"/>
        </pc:sldMkLst>
        <pc:spChg chg="mod">
          <ac:chgData name="Siles, Elieser B." userId="950fad84-4d5e-4f7d-a01e-43fe30269fc5" providerId="ADAL" clId="{79954727-18C4-4BB1-B443-4AD0D372E296}" dt="2024-09-05T12:21:47.954" v="1320" actId="13926"/>
          <ac:spMkLst>
            <pc:docMk/>
            <pc:sldMk cId="1492097442" sldId="297"/>
            <ac:spMk id="14" creationId="{00000000-0000-0000-0000-000000000000}"/>
          </ac:spMkLst>
        </pc:spChg>
      </pc:sldChg>
      <pc:sldChg chg="modSp mod">
        <pc:chgData name="Siles, Elieser B." userId="950fad84-4d5e-4f7d-a01e-43fe30269fc5" providerId="ADAL" clId="{79954727-18C4-4BB1-B443-4AD0D372E296}" dt="2024-09-03T19:22:29.507" v="449" actId="20577"/>
        <pc:sldMkLst>
          <pc:docMk/>
          <pc:sldMk cId="1453690493" sldId="298"/>
        </pc:sldMkLst>
        <pc:spChg chg="mod">
          <ac:chgData name="Siles, Elieser B." userId="950fad84-4d5e-4f7d-a01e-43fe30269fc5" providerId="ADAL" clId="{79954727-18C4-4BB1-B443-4AD0D372E296}" dt="2024-09-03T19:22:29.507" v="449" actId="20577"/>
          <ac:spMkLst>
            <pc:docMk/>
            <pc:sldMk cId="1453690493" sldId="298"/>
            <ac:spMk id="14" creationId="{00000000-0000-0000-0000-000000000000}"/>
          </ac:spMkLst>
        </pc:spChg>
      </pc:sldChg>
      <pc:sldChg chg="delSp modSp mod">
        <pc:chgData name="Siles, Elieser B." userId="950fad84-4d5e-4f7d-a01e-43fe30269fc5" providerId="ADAL" clId="{79954727-18C4-4BB1-B443-4AD0D372E296}" dt="2024-09-05T12:28:43.190" v="1481" actId="20577"/>
        <pc:sldMkLst>
          <pc:docMk/>
          <pc:sldMk cId="4154196274" sldId="300"/>
        </pc:sldMkLst>
        <pc:spChg chg="mod">
          <ac:chgData name="Siles, Elieser B." userId="950fad84-4d5e-4f7d-a01e-43fe30269fc5" providerId="ADAL" clId="{79954727-18C4-4BB1-B443-4AD0D372E296}" dt="2024-09-05T12:10:43.711" v="899" actId="20577"/>
          <ac:spMkLst>
            <pc:docMk/>
            <pc:sldMk cId="4154196274" sldId="300"/>
            <ac:spMk id="5" creationId="{7AA6C776-C6C6-00A7-15DE-FB24162D3878}"/>
          </ac:spMkLst>
        </pc:spChg>
        <pc:spChg chg="mod">
          <ac:chgData name="Siles, Elieser B." userId="950fad84-4d5e-4f7d-a01e-43fe30269fc5" providerId="ADAL" clId="{79954727-18C4-4BB1-B443-4AD0D372E296}" dt="2024-09-05T12:28:43.190" v="1481" actId="20577"/>
          <ac:spMkLst>
            <pc:docMk/>
            <pc:sldMk cId="4154196274" sldId="300"/>
            <ac:spMk id="14" creationId="{00000000-0000-0000-0000-000000000000}"/>
          </ac:spMkLst>
        </pc:spChg>
        <pc:picChg chg="del">
          <ac:chgData name="Siles, Elieser B." userId="950fad84-4d5e-4f7d-a01e-43fe30269fc5" providerId="ADAL" clId="{79954727-18C4-4BB1-B443-4AD0D372E296}" dt="2024-09-04T20:32:26.945" v="737" actId="478"/>
          <ac:picMkLst>
            <pc:docMk/>
            <pc:sldMk cId="4154196274" sldId="300"/>
            <ac:picMk id="10" creationId="{907100FD-4FAE-A8C0-CB90-52179F2A8050}"/>
          </ac:picMkLst>
        </pc:picChg>
      </pc:sldChg>
      <pc:sldChg chg="modSp mod">
        <pc:chgData name="Siles, Elieser B." userId="950fad84-4d5e-4f7d-a01e-43fe30269fc5" providerId="ADAL" clId="{79954727-18C4-4BB1-B443-4AD0D372E296}" dt="2024-09-05T12:24:52.524" v="1413" actId="20577"/>
        <pc:sldMkLst>
          <pc:docMk/>
          <pc:sldMk cId="1510087064" sldId="305"/>
        </pc:sldMkLst>
        <pc:spChg chg="mod">
          <ac:chgData name="Siles, Elieser B." userId="950fad84-4d5e-4f7d-a01e-43fe30269fc5" providerId="ADAL" clId="{79954727-18C4-4BB1-B443-4AD0D372E296}" dt="2024-09-05T12:24:52.524" v="1413" actId="20577"/>
          <ac:spMkLst>
            <pc:docMk/>
            <pc:sldMk cId="1510087064" sldId="305"/>
            <ac:spMk id="14" creationId="{00000000-0000-0000-0000-000000000000}"/>
          </ac:spMkLst>
        </pc:spChg>
      </pc:sldChg>
      <pc:sldChg chg="new del">
        <pc:chgData name="Siles, Elieser B." userId="950fad84-4d5e-4f7d-a01e-43fe30269fc5" providerId="ADAL" clId="{79954727-18C4-4BB1-B443-4AD0D372E296}" dt="2024-09-05T12:22:32.260" v="1321" actId="2696"/>
        <pc:sldMkLst>
          <pc:docMk/>
          <pc:sldMk cId="3856623135" sldId="3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381D68-2B0C-464D-AD34-048766D006B0}">
      <dgm:prSet custT="1"/>
      <dgm:spPr>
        <a:xfrm>
          <a:off x="4472395" y="332100"/>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Title III</a:t>
          </a:r>
        </a:p>
      </dgm:t>
    </dgm:pt>
    <dgm:pt modelId="{EDA856C7-A9AD-4FDD-9450-1DF831331093}" type="parTrans" cxnId="{2733C2C2-CC98-40E1-9B59-7245C425F6D8}">
      <dgm:prSet/>
      <dgm:spPr/>
      <dgm:t>
        <a:bodyPr/>
        <a:lstStyle/>
        <a:p>
          <a:endParaRPr lang="en-US"/>
        </a:p>
      </dgm:t>
    </dgm:pt>
    <dgm:pt modelId="{BE290F53-E817-4EF5-B956-77997609459F}" type="sibTrans" cxnId="{2733C2C2-CC98-40E1-9B59-7245C425F6D8}">
      <dgm:prSet/>
      <dgm:spPr/>
      <dgm:t>
        <a:bodyPr/>
        <a:lstStyle/>
        <a:p>
          <a:endParaRPr lang="en-US"/>
        </a:p>
      </dgm:t>
    </dgm:pt>
    <dgm:pt modelId="{DE582C62-41A6-432F-860A-72686437EF1A}">
      <dgm:prSet custT="1"/>
      <dgm:spPr>
        <a:xfrm>
          <a:off x="0" y="1755135"/>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Project </a:t>
          </a:r>
        </a:p>
        <a:p>
          <a:pPr>
            <a:buNone/>
          </a:pPr>
          <a:r>
            <a:rPr lang="en-US" sz="2500" dirty="0">
              <a:solidFill>
                <a:sysClr val="window" lastClr="FFFFFF"/>
              </a:solidFill>
              <a:latin typeface="Arial" panose="020B0604020202020204" pitchFamily="34" charset="0"/>
              <a:ea typeface="+mn-ea"/>
              <a:cs typeface="Arial" panose="020B0604020202020204" pitchFamily="34" charset="0"/>
            </a:rPr>
            <a:t>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791E5BC1-729A-4F4E-AD15-33696C7D6C6A}" type="pres">
      <dgm:prSet presAssocID="{42381D68-2B0C-464D-AD34-048766D006B0}" presName="node" presStyleLbl="node1" presStyleIdx="0" presStyleCnt="2">
        <dgm:presLayoutVars>
          <dgm:bulletEnabled val="1"/>
        </dgm:presLayoutVars>
      </dgm:prSet>
      <dgm:spPr>
        <a:prstGeom prst="roundRect">
          <a:avLst/>
        </a:prstGeom>
      </dgm:spPr>
    </dgm:pt>
    <dgm:pt modelId="{6A807501-18FE-EF48-ABAB-05E208DC1C80}" type="pres">
      <dgm:prSet presAssocID="{BE290F53-E817-4EF5-B956-77997609459F}" presName="sibTrans" presStyleCnt="0"/>
      <dgm:spPr/>
    </dgm:pt>
    <dgm:pt modelId="{EF0D2160-F907-7642-8E2D-7A34B635DFE3}" type="pres">
      <dgm:prSet presAssocID="{DE582C62-41A6-432F-860A-72686437EF1A}" presName="node" presStyleLbl="node1" presStyleIdx="1" presStyleCnt="2">
        <dgm:presLayoutVars>
          <dgm:bulletEnabled val="1"/>
        </dgm:presLayoutVars>
      </dgm:prSet>
      <dgm:spPr>
        <a:prstGeom prst="roundRect">
          <a:avLst/>
        </a:prstGeom>
      </dgm:spPr>
    </dgm:pt>
  </dgm:ptLst>
  <dgm:cxnLst>
    <dgm:cxn modelId="{17BA861B-F444-4BA7-8C35-25DD060D34C8}" srcId="{624F478E-DB4C-47DE-8CDB-1F485F9C5FE8}" destId="{DE582C62-41A6-432F-860A-72686437EF1A}" srcOrd="1" destOrd="0" parTransId="{A59738FF-EB0E-40DF-BF25-1A9F582442AE}" sibTransId="{A6DA0807-7070-4D99-B694-23E444C1EDEA}"/>
    <dgm:cxn modelId="{314D2563-121B-FB41-A4B6-77A69A8C7D34}" type="presOf" srcId="{42381D68-2B0C-464D-AD34-048766D006B0}" destId="{791E5BC1-729A-4F4E-AD15-33696C7D6C6A}" srcOrd="0" destOrd="0" presId="urn:microsoft.com/office/officeart/2005/8/layout/default"/>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2733C2C2-CC98-40E1-9B59-7245C425F6D8}" srcId="{624F478E-DB4C-47DE-8CDB-1F485F9C5FE8}" destId="{42381D68-2B0C-464D-AD34-048766D006B0}" srcOrd="0" destOrd="0" parTransId="{EDA856C7-A9AD-4FDD-9450-1DF831331093}" sibTransId="{BE290F53-E817-4EF5-B956-77997609459F}"/>
    <dgm:cxn modelId="{5C18ACEB-43C7-D941-81A2-E4ECBEA9AC2C}" type="presParOf" srcId="{F2F83815-A3F9-7D4E-A786-067E82401F43}" destId="{791E5BC1-729A-4F4E-AD15-33696C7D6C6A}" srcOrd="0" destOrd="0" presId="urn:microsoft.com/office/officeart/2005/8/layout/default"/>
    <dgm:cxn modelId="{D25F7D85-6626-474C-B6B3-8D84F8B45774}" type="presParOf" srcId="{F2F83815-A3F9-7D4E-A786-067E82401F43}" destId="{6A807501-18FE-EF48-ABAB-05E208DC1C80}" srcOrd="1" destOrd="0" presId="urn:microsoft.com/office/officeart/2005/8/layout/default"/>
    <dgm:cxn modelId="{A7C8196A-55B5-5744-8375-72ED1CE833A5}" type="presParOf" srcId="{F2F83815-A3F9-7D4E-A786-067E82401F43}" destId="{EF0D2160-F907-7642-8E2D-7A34B635DFE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5BC1-729A-4F4E-AD15-33696C7D6C6A}">
      <dsp:nvSpPr>
        <dsp:cNvPr id="0" name=""/>
        <dsp:cNvSpPr/>
      </dsp:nvSpPr>
      <dsp:spPr>
        <a:xfrm>
          <a:off x="794" y="724387"/>
          <a:ext cx="3097007" cy="1858204"/>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Title III</a:t>
          </a:r>
        </a:p>
      </dsp:txBody>
      <dsp:txXfrm>
        <a:off x="91504" y="815097"/>
        <a:ext cx="2915587" cy="1676784"/>
      </dsp:txXfrm>
    </dsp:sp>
    <dsp:sp modelId="{EF0D2160-F907-7642-8E2D-7A34B635DFE3}">
      <dsp:nvSpPr>
        <dsp:cNvPr id="0" name=""/>
        <dsp:cNvSpPr/>
      </dsp:nvSpPr>
      <dsp:spPr>
        <a:xfrm>
          <a:off x="3407501" y="724387"/>
          <a:ext cx="3097007" cy="1858204"/>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Project </a:t>
          </a:r>
        </a:p>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UP-START</a:t>
          </a:r>
        </a:p>
      </dsp:txBody>
      <dsp:txXfrm>
        <a:off x="3498211" y="815097"/>
        <a:ext cx="2915587" cy="16767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endParaRPr>
              <a:solidFill>
                <a:schemeClr val="tx2"/>
              </a:solidFil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6" rIns="93173" bIns="46586" rtlCol="0"/>
          <a:lstStyle>
            <a:lvl1pPr algn="r">
              <a:defRPr sz="1300"/>
            </a:lvl1pPr>
          </a:lstStyle>
          <a:p>
            <a:fld id="{E973C59C-4E16-4A64-A766-34DB213E11B3}" type="datetimeFigureOut">
              <a:rPr lang="en-US">
                <a:solidFill>
                  <a:schemeClr val="tx2"/>
                </a:solidFill>
              </a:rPr>
              <a:t>9/4/2024</a:t>
            </a:fld>
            <a:endParaRPr>
              <a:solidFill>
                <a:schemeClr val="tx2"/>
              </a:solidFill>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a:defRPr sz="1300"/>
            </a:lvl1pPr>
          </a:lstStyle>
          <a:p>
            <a:endParaRPr>
              <a:solidFill>
                <a:schemeClr val="tx2"/>
              </a:solidFil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a:defRPr sz="13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3970939" y="0"/>
            <a:ext cx="3037840" cy="464820"/>
          </a:xfrm>
          <a:prstGeom prst="rect">
            <a:avLst/>
          </a:prstGeom>
        </p:spPr>
        <p:txBody>
          <a:bodyPr vert="horz" lIns="93173" tIns="46586" rIns="93173" bIns="46586" rtlCol="0"/>
          <a:lstStyle>
            <a:lvl1pPr algn="r">
              <a:defRPr sz="1300">
                <a:solidFill>
                  <a:schemeClr val="tx2"/>
                </a:solidFill>
              </a:defRPr>
            </a:lvl1pPr>
          </a:lstStyle>
          <a:p>
            <a:fld id="{F95CF31C-F757-429C-A789-86504F04C3BE}" type="datetimeFigureOut">
              <a:rPr lang="en-US"/>
              <a:pPr/>
              <a:t>9/4/2024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3" tIns="46586" rIns="93173" bIns="46586" rtlCol="0" anchor="ctr"/>
          <a:lstStyle/>
          <a:p>
            <a:endParaRP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3" tIns="46586" rIns="93173" bIns="4658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3" tIns="46586" rIns="93173" bIns="46586" rtlCol="0" anchor="b"/>
          <a:lstStyle>
            <a:lvl1pPr algn="l">
              <a:defRPr sz="1300">
                <a:solidFill>
                  <a:schemeClr val="tx2"/>
                </a:solidFill>
              </a:defRPr>
            </a:lvl1pPr>
          </a:lstStyle>
          <a:p>
            <a:endParaRP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3" tIns="46586" rIns="93173" bIns="46586"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This presentation may be utilized for virtual and/or in person meetings. All schools are required to update the presentation with the school’s information (see highlighted sections on each slide). Suggested meeting duration is one hour and separate from Open House.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Annual Parent Meeting About the Benefits of the Title I Schoolwide Program sign in sheet is available for all participants.</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Schools are encouraged to insert pictures/graphics/videos into their presentation.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Families should be encouraged to provide </a:t>
            </a:r>
            <a:r>
              <a:rPr lang="en-US" sz="1300" strike="sngStrike" dirty="0">
                <a:solidFill>
                  <a:prstClr val="black"/>
                </a:solidFill>
                <a:latin typeface="Arial" panose="020B0604020202020204" pitchFamily="34" charset="0"/>
                <a:cs typeface="Arial" panose="020B0604020202020204" pitchFamily="34" charset="0"/>
              </a:rPr>
              <a:t>i</a:t>
            </a:r>
            <a:r>
              <a:rPr lang="en-US" sz="1300" dirty="0">
                <a:solidFill>
                  <a:prstClr val="black"/>
                </a:solidFill>
                <a:latin typeface="Arial" panose="020B0604020202020204" pitchFamily="34" charset="0"/>
                <a:cs typeface="Arial" panose="020B0604020202020204" pitchFamily="34" charset="0"/>
              </a:rPr>
              <a:t>nput and feedback throughout the meeting.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The purpose of this presentation is to provide required Title I information with parents and families as well as fully engage them with the presentation.</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the audience</a:t>
            </a:r>
            <a:r>
              <a:rPr lang="en-US" sz="1300" dirty="0">
                <a:solidFill>
                  <a:prstClr val="black"/>
                </a:solidFill>
                <a:latin typeface="Arial" panose="020B0604020202020204" pitchFamily="34" charset="0"/>
                <a:cs typeface="Arial" panose="020B0604020202020204" pitchFamily="34" charset="0"/>
              </a:rPr>
              <a:t>, the presenter may provide opportunities for participants to answer slide title questions, read slide information, ask questions, respond to questions, and share.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a:t>
            </a:r>
            <a:r>
              <a:rPr lang="en-US" sz="1300" dirty="0" err="1">
                <a:solidFill>
                  <a:prstClr val="black"/>
                </a:solidFill>
                <a:latin typeface="Arial" panose="020B0604020202020204" pitchFamily="34" charset="0"/>
                <a:cs typeface="Arial" panose="020B0604020202020204" pitchFamily="34" charset="0"/>
              </a:rPr>
              <a:t>Mentimeter</a:t>
            </a:r>
            <a:r>
              <a:rPr lang="en-US" sz="1300" dirty="0">
                <a:solidFill>
                  <a:prstClr val="black"/>
                </a:solidFill>
                <a:latin typeface="Arial" panose="020B0604020202020204" pitchFamily="34" charset="0"/>
                <a:cs typeface="Arial" panose="020B0604020202020204" pitchFamily="34" charset="0"/>
              </a:rPr>
              <a:t>, Quizlet)</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Please designate someone to take meeting minutes that follow the presentation topics and that can later be made available to parents/families and is kept in the Title I Compliance e-filing System.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925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010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Schools may include a link to the Title I District-level PFEP on this slide and provide directions for accessing it on the school’s website.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where can the District-level PFEP be located? (Title I web site, school web site, PRC/Area, and the main office)</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9096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meeting participants to provide feedback on the information presented. Ask if there are any questions/feedback.</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Provide an opportunity for meeting participants to share how they prefer to receive information from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28405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At this time, you may provide the opportunity for the EESAC Chairperson to greet meeting participants and invite them to the next EESAC Meeting. An EESAC representative should inform meeting participants how they may access the EESAC calendar for upcoming meetings and provide information/directions for  virtual meetings,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94127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860">
              <a:defRPr/>
            </a:pP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Schools may share the new platform Schoology iStation, with meeting participants . You may take this opportunity to survey meeting participants to inquire if they have assisted their children with utilizing this platform.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50512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Access the School-Parent Compact using the link and review/discuss the School-Parent Compact with participants and allow time for feedback/comments.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89616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Survey parents regarding their input on how to best collaborate with the school.</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6549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Open the floor for nominations to service as Title I DAC/PAC Representatives for your school.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 Title I District Advisory Council and Parent Advisory Council Meetings will be conducted </a:t>
            </a:r>
            <a:r>
              <a:rPr lang="en-US" sz="1300" dirty="0">
                <a:solidFill>
                  <a:srgbClr val="FF0000"/>
                </a:solidFill>
                <a:latin typeface="Arial" panose="020B0604020202020204" pitchFamily="34" charset="0"/>
                <a:cs typeface="Arial" panose="020B0604020202020204" pitchFamily="34" charset="0"/>
              </a:rPr>
              <a:t>in-person and </a:t>
            </a:r>
            <a:r>
              <a:rPr lang="en-US" sz="1300" dirty="0">
                <a:solidFill>
                  <a:prstClr val="black"/>
                </a:solidFill>
                <a:latin typeface="Arial" panose="020B0604020202020204" pitchFamily="34" charset="0"/>
                <a:cs typeface="Arial" panose="020B0604020202020204" pitchFamily="34" charset="0"/>
              </a:rPr>
              <a:t>virtually.  Additional information regarding the Title I DAC and PAC meetings will be forthcoming. Encourage meeting participants to visit the Title I Website for additional information regarding Title I DAC and PAC.</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27477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Remind meeting participants where they can view the SIP.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282283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59840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61028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the opportunity for meeting participants to provide input/feedback. You may ask questions based on the information discussed.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348596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how each Parents Right-to-Know communication will be provided by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404324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Encourage meeting participants to complete and submit the 2024-2025 School-level Title I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The</a:t>
            </a:r>
            <a:r>
              <a:rPr lang="en-US" sz="1300" b="1"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School-level Compliance Collaboration Site – Folder VI.4.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38493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An administrator will include an overview of the Consultation and Complaint Procedures at the school as stipulated in the Title I Consultation and Complaint Procedures </a:t>
            </a:r>
            <a:r>
              <a:rPr lang="en-US" sz="1300" dirty="0">
                <a:solidFill>
                  <a:srgbClr val="C00000"/>
                </a:solidFill>
                <a:highlight>
                  <a:srgbClr val="FFFF00"/>
                </a:highlight>
                <a:latin typeface="Arial" panose="020B0604020202020204" pitchFamily="34" charset="0"/>
                <a:cs typeface="Arial" panose="020B0604020202020204" pitchFamily="34" charset="0"/>
              </a:rPr>
              <a:t>(See page 14-15 of the 2024-2025 Title I Procedures Manual).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342944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781061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questions and concerns from participants. Inform how the school will respond to all questions/concerns posed/posted on the post-it note question board during the meeting if time does not permit.</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619269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attendance documents, comments, and feedback that were submitted via the meeting.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716680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continued support of the Title I Schoolwide Program.</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 #3 is a continuation of slide #2.</a:t>
            </a:r>
          </a:p>
          <a:p>
            <a:pPr algn="just" defTabSz="465860">
              <a:defRPr/>
            </a:pPr>
            <a:endParaRPr lang="en-US" sz="1300" b="1" dirty="0">
              <a:solidFill>
                <a:prstClr val="black"/>
              </a:solidFill>
              <a:latin typeface="Arial" panose="020B0604020202020204" pitchFamily="34" charset="0"/>
              <a:cs typeface="Arial" panose="020B0604020202020204" pitchFamily="34" charset="0"/>
            </a:endParaRPr>
          </a:p>
          <a:p>
            <a:pPr algn="just" defTabSz="465860">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with the meeting flyer in multiple languages, the disclaimer, and attendance records (in corresponding month) of the Title I School-level Compliance Filing system.</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7142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Allow school staff to greet parents/families. Encourage school staff to insert pictures so parents and families may be able to view this presentation later if archived, and for easier identification of relevant staff.</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7954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Slides #5 and #6 go together.</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dirty="0">
                <a:solidFill>
                  <a:prstClr val="black"/>
                </a:solidFill>
                <a:latin typeface="Arial" panose="020B0604020202020204" pitchFamily="34" charset="0"/>
                <a:cs typeface="Arial" panose="020B0604020202020204" pitchFamily="34" charset="0"/>
              </a:rPr>
              <a:t>If possible, include a welcome message on your website and marquee for students, parents &amp; families. You may also include a slide showing the school marquee message.</a:t>
            </a:r>
          </a:p>
          <a:p>
            <a:pPr defTabSz="465860">
              <a:defRPr/>
            </a:pPr>
            <a:endParaRPr lang="en-US" sz="13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75591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participants to provide input/enter comments/questions. Use this opportunity to ask questions (example, How many of you have heard of the Every Student Succeeds Act EESA? Yes/No, Does anyone know when it was signed into law? 2015).</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Have participants use link to visit the Title I website.</a:t>
            </a:r>
            <a:endParaRPr lang="en-US" sz="13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0727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 2024-2025 Title I School-level PFEP, District-level PFEP, SIP, and School Parent Compact will be located on the school’s website, the PRC/Area and the main office.</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a:t>
            </a:r>
            <a:r>
              <a:rPr lang="en-US" sz="1300" dirty="0">
                <a:solidFill>
                  <a:prstClr val="black"/>
                </a:solidFill>
                <a:latin typeface="Arial" panose="020B0604020202020204" pitchFamily="34" charset="0"/>
                <a:cs typeface="Arial" panose="020B0604020202020204" pitchFamily="34" charset="0"/>
              </a:rPr>
              <a:t> – Have participants read the bullet points from the slide.</a:t>
            </a: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Use link to navigate school website and view documents.</a:t>
            </a:r>
          </a:p>
          <a:p>
            <a:pPr algn="just" defTabSz="465860">
              <a:defRPr/>
            </a:pPr>
            <a:endParaRPr lang="en-US" sz="1300" u="sng"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allow the opportunity for parents/families to share their comments. Read aloud some of the responses.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9094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of the availability of the Title I Parent Notification Flyer posted on the school’s website. The PRC/Area. Main Office,  and at title1.dadeschools.net. Provide directions for accessing the flyer.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94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60">
              <a:defRPr/>
            </a:pPr>
            <a:r>
              <a:rPr lang="en-US" sz="1300" dirty="0">
                <a:solidFill>
                  <a:prstClr val="black"/>
                </a:solidFill>
                <a:latin typeface="Arial" panose="020B0604020202020204" pitchFamily="34" charset="0"/>
                <a:cs typeface="Arial" panose="020B0604020202020204" pitchFamily="34" charset="0"/>
              </a:rPr>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pPr algn="just" defTabSz="465860">
              <a:defRPr/>
            </a:pPr>
            <a:endParaRPr lang="en-US" sz="1300" dirty="0">
              <a:solidFill>
                <a:prstClr val="black"/>
              </a:solidFill>
              <a:latin typeface="Arial" panose="020B0604020202020204" pitchFamily="34" charset="0"/>
              <a:cs typeface="Arial" panose="020B0604020202020204" pitchFamily="34" charset="0"/>
            </a:endParaRPr>
          </a:p>
          <a:p>
            <a:pPr algn="just" defTabSz="465860">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for input regarding how to best allocate the school’s available Title I funds (share how the funds were used the previous year) allow participants an opportunity to respond. Read aloud some of the responses.  Ensure the responses are recorded in the meeting minutes.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13458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9/4/2024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9/4/2024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9/4/2024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9/4/2024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9/4/2024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i.dadeschools.net/wmsfiles/61/pdfs/699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api.dadeschools.net/WMSFiles/125/Compliance/Title%20I%20Administration%20Procedures%20Manual/2023-2024%20Title%20I%20Administration%20Procedures%20Manual.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title1.dade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025" y="454025"/>
            <a:ext cx="9067800" cy="3298825"/>
          </a:xfrm>
        </p:spPr>
        <p:txBody>
          <a:bodyPr>
            <a:noAutofit/>
          </a:bodyPr>
          <a:lstStyle/>
          <a:p>
            <a:pPr algn="ctr"/>
            <a:r>
              <a:rPr lang="en-US" sz="4500" b="1" dirty="0">
                <a:solidFill>
                  <a:srgbClr val="002060"/>
                </a:solidFill>
                <a:latin typeface="Arial" panose="020B0604020202020204" pitchFamily="34" charset="0"/>
                <a:cs typeface="Arial" panose="020B0604020202020204" pitchFamily="34" charset="0"/>
              </a:rPr>
              <a:t>Welcome to The </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2024-2025</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Annual Parent Meeting About the Benefits of the Title I Schoolwide Program</a:t>
            </a:r>
          </a:p>
        </p:txBody>
      </p:sp>
      <p:sp>
        <p:nvSpPr>
          <p:cNvPr id="3" name="Subtitle 2"/>
          <p:cNvSpPr>
            <a:spLocks noGrp="1"/>
          </p:cNvSpPr>
          <p:nvPr>
            <p:ph type="subTitle" idx="1"/>
          </p:nvPr>
        </p:nvSpPr>
        <p:spPr>
          <a:xfrm>
            <a:off x="5484812" y="4114800"/>
            <a:ext cx="7008574" cy="2011180"/>
          </a:xfrm>
        </p:spPr>
        <p:txBody>
          <a:bodyPr>
            <a:noAutofit/>
          </a:bodyPr>
          <a:lstStyle/>
          <a:p>
            <a:r>
              <a:rPr lang="en-US" sz="2400" b="1" dirty="0">
                <a:solidFill>
                  <a:srgbClr val="00153E"/>
                </a:solidFill>
                <a:latin typeface="Arial" panose="020B0604020202020204" pitchFamily="34" charset="0"/>
                <a:cs typeface="Arial" panose="020B0604020202020204" pitchFamily="34" charset="0"/>
              </a:rPr>
              <a:t>Glades Middle School			 </a:t>
            </a:r>
          </a:p>
          <a:p>
            <a:r>
              <a:rPr lang="en-US" sz="2400" b="1" dirty="0">
                <a:solidFill>
                  <a:srgbClr val="00153E"/>
                </a:solidFill>
                <a:latin typeface="Arial" panose="020B0604020202020204" pitchFamily="34" charset="0"/>
                <a:cs typeface="Arial" panose="020B0604020202020204" pitchFamily="34" charset="0"/>
              </a:rPr>
              <a:t>September 5, 2024</a:t>
            </a:r>
          </a:p>
          <a:p>
            <a:r>
              <a:rPr lang="en-US" sz="2400" b="1" dirty="0">
                <a:solidFill>
                  <a:srgbClr val="00153E"/>
                </a:solidFill>
                <a:latin typeface="Arial" panose="020B0604020202020204" pitchFamily="34" charset="0"/>
                <a:cs typeface="Arial" panose="020B0604020202020204" pitchFamily="34" charset="0"/>
              </a:rPr>
              <a:t>5:00 PM</a:t>
            </a:r>
          </a:p>
          <a:p>
            <a:r>
              <a:rPr lang="en-US" sz="2400" b="1" dirty="0">
                <a:solidFill>
                  <a:srgbClr val="00153E"/>
                </a:solidFill>
                <a:latin typeface="Arial" panose="020B0604020202020204" pitchFamily="34" charset="0"/>
                <a:cs typeface="Arial" panose="020B0604020202020204" pitchFamily="34" charset="0"/>
              </a:rPr>
              <a:t>Glades Middle School Auditorium</a:t>
            </a:r>
          </a:p>
          <a:p>
            <a:endParaRPr lang="en-US" sz="2500" b="1" dirty="0">
              <a:solidFill>
                <a:srgbClr val="00153E"/>
              </a:solidFill>
              <a:highlight>
                <a:srgbClr val="FFFF00"/>
              </a:highligh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C3F895-7C44-ED1B-3F80-A46E0F94B680}"/>
              </a:ext>
            </a:extLst>
          </p:cNvPr>
          <p:cNvPicPr>
            <a:picLocks noChangeAspect="1"/>
          </p:cNvPicPr>
          <p:nvPr/>
        </p:nvPicPr>
        <p:blipFill>
          <a:blip r:embed="rId3"/>
          <a:stretch>
            <a:fillRect/>
          </a:stretch>
        </p:blipFill>
        <p:spPr>
          <a:xfrm>
            <a:off x="8609012" y="5860868"/>
            <a:ext cx="1831398" cy="920932"/>
          </a:xfrm>
          <a:prstGeom prst="rect">
            <a:avLst/>
          </a:prstGeom>
        </p:spPr>
      </p:pic>
      <p:pic>
        <p:nvPicPr>
          <p:cNvPr id="7" name="Picture 6">
            <a:extLst>
              <a:ext uri="{FF2B5EF4-FFF2-40B4-BE49-F238E27FC236}">
                <a16:creationId xmlns:a16="http://schemas.microsoft.com/office/drawing/2014/main" id="{D4CE32D0-F457-F21E-1206-780846DB4683}"/>
              </a:ext>
            </a:extLst>
          </p:cNvPr>
          <p:cNvPicPr>
            <a:picLocks noChangeAspect="1"/>
          </p:cNvPicPr>
          <p:nvPr/>
        </p:nvPicPr>
        <p:blipFill>
          <a:blip r:embed="rId4"/>
          <a:stretch>
            <a:fillRect/>
          </a:stretch>
        </p:blipFill>
        <p:spPr>
          <a:xfrm>
            <a:off x="10133012" y="5915574"/>
            <a:ext cx="1920407" cy="866226"/>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701800"/>
            <a:ext cx="10157354" cy="1041400"/>
          </a:xfrm>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What other federal programs are offered at our school?</a:t>
            </a:r>
          </a:p>
          <a:p>
            <a:endParaRPr lang="en-US" sz="2500" b="1"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Coordination with other Federal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    Programs</a:t>
            </a:r>
          </a:p>
        </p:txBody>
      </p:sp>
      <p:graphicFrame>
        <p:nvGraphicFramePr>
          <p:cNvPr id="9" name="Content Placeholder 2">
            <a:extLst>
              <a:ext uri="{FF2B5EF4-FFF2-40B4-BE49-F238E27FC236}">
                <a16:creationId xmlns:a16="http://schemas.microsoft.com/office/drawing/2014/main" id="{8859C8F5-3BBE-E514-36B5-CD72EC57BFEA}"/>
              </a:ext>
            </a:extLst>
          </p:cNvPr>
          <p:cNvGraphicFramePr>
            <a:graphicFrameLocks/>
          </p:cNvGraphicFramePr>
          <p:nvPr>
            <p:extLst>
              <p:ext uri="{D42A27DB-BD31-4B8C-83A1-F6EECF244321}">
                <p14:modId xmlns:p14="http://schemas.microsoft.com/office/powerpoint/2010/main" val="308893825"/>
              </p:ext>
            </p:extLst>
          </p:nvPr>
        </p:nvGraphicFramePr>
        <p:xfrm>
          <a:off x="2578696" y="2304734"/>
          <a:ext cx="6505303" cy="330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EBACD35-EB25-0CFB-16E1-39D35286F06C}"/>
              </a:ext>
            </a:extLst>
          </p:cNvPr>
          <p:cNvPicPr>
            <a:picLocks/>
          </p:cNvPicPr>
          <p:nvPr/>
        </p:nvPicPr>
        <p:blipFill>
          <a:blip r:embed="rId8"/>
          <a:stretch>
            <a:fillRect/>
          </a:stretch>
        </p:blipFill>
        <p:spPr>
          <a:xfrm>
            <a:off x="0" y="5907660"/>
            <a:ext cx="1618385" cy="813816"/>
          </a:xfrm>
          <a:prstGeom prst="rect">
            <a:avLst/>
          </a:prstGeom>
        </p:spPr>
      </p:pic>
    </p:spTree>
    <p:extLst>
      <p:ext uri="{BB962C8B-B14F-4D97-AF65-F5344CB8AC3E}">
        <p14:creationId xmlns:p14="http://schemas.microsoft.com/office/powerpoint/2010/main" val="40594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25600"/>
            <a:ext cx="10896600" cy="5095876"/>
          </a:xfrm>
        </p:spPr>
        <p:txBody>
          <a:bodyPr>
            <a:normAutofit fontScale="25000" lnSpcReduction="20000"/>
          </a:bodyPr>
          <a:lstStyle/>
          <a:p>
            <a:pPr lvl="1" algn="just">
              <a:lnSpc>
                <a:spcPct val="140000"/>
              </a:lnSpc>
              <a:spcBef>
                <a:spcPts val="1000"/>
              </a:spcBef>
              <a:buFont typeface="Wingdings" panose="05000000000000000000" pitchFamily="2" charset="2"/>
              <a:buChar char="Ø"/>
            </a:pPr>
            <a:r>
              <a:rPr lang="en-US" altLang="en-US" sz="9200" b="1" dirty="0">
                <a:solidFill>
                  <a:srgbClr val="00153E"/>
                </a:solidFill>
                <a:latin typeface="Arial" charset="0"/>
                <a:ea typeface="Arial" charset="0"/>
                <a:cs typeface="Arial" charset="0"/>
              </a:rPr>
              <a:t>The District-level</a:t>
            </a: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 PFEP is a blueprint </a:t>
            </a:r>
            <a:r>
              <a:rPr kumimoji="0" lang="en-US" altLang="en-US" sz="9200" i="0" u="none" strike="noStrike" kern="1200" cap="none" spc="0" normalizeH="0" baseline="0" noProof="0" dirty="0">
                <a:ln>
                  <a:noFill/>
                </a:ln>
                <a:solidFill>
                  <a:srgbClr val="00153E"/>
                </a:solidFill>
                <a:effectLst/>
                <a:uLnTx/>
                <a:uFillTx/>
                <a:latin typeface="Arial" charset="0"/>
                <a:ea typeface="Arial" charset="0"/>
                <a:cs typeface="Arial" charset="0"/>
              </a:rPr>
              <a:t>of how the District Local Educational Agency (LEA) and Title I schools will work together with parents and families to establish expectations for family engagement and explore strategies to improve student academic achievement.</a:t>
            </a:r>
          </a:p>
          <a:p>
            <a:pPr lvl="1" algn="just">
              <a:lnSpc>
                <a:spcPct val="140000"/>
              </a:lnSpc>
              <a:spcBef>
                <a:spcPts val="1000"/>
              </a:spcBef>
              <a:buFont typeface="Wingdings" panose="05000000000000000000" pitchFamily="2" charset="2"/>
              <a:buChar char="Ø"/>
            </a:pP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The District-level PFEP describes how the District will:</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Provide coordination, technical assistance, and other support necessary to assist schools in planning and implementing effective parent and family engagement activities; and</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Conduct, with meaningful involvement of parents and families, an annual evaluation of the content and effectiveness of the parent and family engagement plan towards improving the academic quality of all schools served under Title I, Part A.</a:t>
            </a:r>
            <a:endParaRPr kumimoji="0" lang="en-US" altLang="en-US" sz="8000" i="0" u="none" strike="sng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District-level Parent and Family Engagement Plan (PFEP)</a:t>
            </a:r>
          </a:p>
        </p:txBody>
      </p:sp>
      <p:pic>
        <p:nvPicPr>
          <p:cNvPr id="2" name="Picture 1">
            <a:extLst>
              <a:ext uri="{FF2B5EF4-FFF2-40B4-BE49-F238E27FC236}">
                <a16:creationId xmlns:a16="http://schemas.microsoft.com/office/drawing/2014/main" id="{1900D58F-087D-F33C-4535-7C82DCD898D4}"/>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35641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78000"/>
            <a:ext cx="10744200" cy="5003800"/>
          </a:xfrm>
        </p:spPr>
        <p:txBody>
          <a:bodyPr>
            <a:normAutofit/>
          </a:bodyPr>
          <a:lstStyle/>
          <a:p>
            <a:pPr lvl="1" algn="just">
              <a:lnSpc>
                <a:spcPct val="120000"/>
              </a:lnSpc>
              <a:spcBef>
                <a:spcPts val="1000"/>
              </a:spcBef>
              <a:buFont typeface="Wingdings" panose="05000000000000000000" pitchFamily="2" charset="2"/>
              <a:buChar char="Ø"/>
            </a:pPr>
            <a:r>
              <a:rPr lang="en-US" altLang="en-US" sz="2500" b="1" dirty="0">
                <a:solidFill>
                  <a:srgbClr val="00153E"/>
                </a:solidFill>
                <a:latin typeface="Arial" charset="0"/>
                <a:ea typeface="Arial" charset="0"/>
                <a:cs typeface="Arial" charset="0"/>
              </a:rPr>
              <a:t>The Title I School-level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PFEP is a blueprint of how Glades will work together with parents, family members, and the community to establish expectations for family engagement and to explore strategies to improve student academic achievement.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12</a:t>
            </a:fld>
            <a:endParaRPr lang="en-US"/>
          </a:p>
        </p:txBody>
      </p:sp>
      <p:sp>
        <p:nvSpPr>
          <p:cNvPr id="8" name="Title 12">
            <a:extLst>
              <a:ext uri="{FF2B5EF4-FFF2-40B4-BE49-F238E27FC236}">
                <a16:creationId xmlns:a16="http://schemas.microsoft.com/office/drawing/2014/main" id="{1BAC79C3-8E70-EECF-AF82-0380DAE6CF8A}"/>
              </a:ext>
            </a:extLst>
          </p:cNvPr>
          <p:cNvSpPr>
            <a:spLocks noGrp="1"/>
          </p:cNvSpPr>
          <p:nvPr>
            <p:ph type="title"/>
          </p:nvPr>
        </p:nvSpPr>
        <p:spPr>
          <a:xfrm>
            <a:off x="0"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a:t>
            </a:r>
          </a:p>
        </p:txBody>
      </p:sp>
      <p:pic>
        <p:nvPicPr>
          <p:cNvPr id="9" name="Picture 8">
            <a:extLst>
              <a:ext uri="{FF2B5EF4-FFF2-40B4-BE49-F238E27FC236}">
                <a16:creationId xmlns:a16="http://schemas.microsoft.com/office/drawing/2014/main" id="{B75DC45E-D351-79D8-0EB6-1E164749DD99}"/>
              </a:ext>
            </a:extLst>
          </p:cNvPr>
          <p:cNvPicPr>
            <a:picLocks/>
          </p:cNvPicPr>
          <p:nvPr/>
        </p:nvPicPr>
        <p:blipFill>
          <a:blip r:embed="rId3"/>
          <a:stretch>
            <a:fillRect/>
          </a:stretch>
        </p:blipFill>
        <p:spPr>
          <a:xfrm>
            <a:off x="0" y="5907660"/>
            <a:ext cx="1618385" cy="813816"/>
          </a:xfrm>
          <a:prstGeom prst="rect">
            <a:avLst/>
          </a:prstGeom>
        </p:spPr>
      </p:pic>
      <p:pic>
        <p:nvPicPr>
          <p:cNvPr id="1026" name="Picture 2">
            <a:extLst>
              <a:ext uri="{FF2B5EF4-FFF2-40B4-BE49-F238E27FC236}">
                <a16:creationId xmlns:a16="http://schemas.microsoft.com/office/drawing/2014/main" id="{FE7B3530-E519-7EC1-46AF-10A7FC93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7" y="4227689"/>
            <a:ext cx="88582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1905000"/>
            <a:ext cx="10514251"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Title I School-level PFEP describes how our school will:</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Convene an annual meeting to inform parents and family members of their rights to be involved in the Title I program; Parent meetings are held at flexible times to maximize parental involvement.</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Provide parents and family members with timely information about Title I programs; School Messenger, Flyers, School Website.</a:t>
            </a:r>
            <a:endParaRPr lang="en-US" altLang="en-US" sz="2000" dirty="0">
              <a:solidFill>
                <a:srgbClr val="00153E"/>
              </a:solidFill>
              <a:highlight>
                <a:srgbClr val="FFFF00"/>
              </a:highlight>
              <a:latin typeface="Arial" panose="020B0604020202020204" pitchFamily="34" charset="0"/>
              <a:cs typeface="Arial" panose="020B0604020202020204" pitchFamily="34" charset="0"/>
            </a:endParaRPr>
          </a:p>
          <a:p>
            <a:pPr lvl="2" algn="just">
              <a:lnSpc>
                <a:spcPct val="120000"/>
              </a:lnSpc>
              <a:spcBef>
                <a:spcPts val="1000"/>
              </a:spcBef>
              <a:buFont typeface="Wingdings" panose="05000000000000000000" pitchFamily="2" charset="2"/>
              <a:buChar char="§"/>
              <a:defRPr/>
            </a:pPr>
            <a:endParaRPr lang="en-US" altLang="en-US" sz="2000"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2523" y="119591"/>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8F231A34-05CC-3C7B-AF0B-2646697D54B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6150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Involve parents and families in the process of planning, reviewing, and improving documents required by the Title I Program and schoolwide activities in an organized and ongoing timely manner;</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Assist parents and families in understanding academic content standards, assessments, and how to monitor and improve the  academic achievement of their children through Parent Teacher Conferences and Articulation Meetings.</a:t>
            </a:r>
            <a:endParaRPr lang="en-US" altLang="en-US" sz="2000" kern="0" dirty="0">
              <a:solidFill>
                <a:srgbClr val="00153E"/>
              </a:solidFill>
              <a:highlight>
                <a:srgbClr val="FFFF00"/>
              </a:highlight>
              <a:latin typeface="Arial" charset="0"/>
              <a:ea typeface="Arial" charset="0"/>
              <a:cs typeface="Arial" charset="0"/>
            </a:endParaRP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Provide training to assist parents and families of students enrolled in schools implementing the Title I Schoolwide Program to improve academic achievement. Hold Parent Conferences and provide services through the Parent Resource Center.</a:t>
            </a:r>
            <a:endParaRPr lang="en-US" altLang="en-US" sz="2000" kern="0" dirty="0">
              <a:solidFill>
                <a:srgbClr val="00153E"/>
              </a:solidFill>
              <a:highlight>
                <a:srgbClr val="FFFF00"/>
              </a:highlight>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kern="0" dirty="0">
              <a:solidFill>
                <a:schemeClr val="tx2"/>
              </a:solidFill>
              <a:highlight>
                <a:srgbClr val="FFFF00"/>
              </a:highlight>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A43ED6BB-166B-E674-DD88-3F95D64442B1}"/>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9129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Each Title I school must have a School-Parent Compact that is developed jointly by parents and school personnel.</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sets out the responsibilities of the students, parents, and school staff in striving to raise student academic achievement. </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will be discussed and amended during parent-teacher conferences and documented in a teacher communication log (K-5 only).</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School-Parent Compact</a:t>
            </a:r>
          </a:p>
        </p:txBody>
      </p:sp>
      <p:pic>
        <p:nvPicPr>
          <p:cNvPr id="2" name="Picture 1">
            <a:extLst>
              <a:ext uri="{FF2B5EF4-FFF2-40B4-BE49-F238E27FC236}">
                <a16:creationId xmlns:a16="http://schemas.microsoft.com/office/drawing/2014/main" id="{A3678CBA-D299-76C9-381C-678059C184A2}"/>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0477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does school and parent collaboration look like?</a:t>
            </a:r>
          </a:p>
          <a:p>
            <a:pPr lvl="2" algn="just">
              <a:lnSpc>
                <a:spcPct val="120000"/>
              </a:lnSpc>
              <a:spcBef>
                <a:spcPts val="1000"/>
              </a:spcBef>
              <a:buFont typeface="Wingdings" panose="05000000000000000000" pitchFamily="2" charset="2"/>
              <a:buChar char="§"/>
              <a:defRPr/>
            </a:pPr>
            <a:r>
              <a:rPr lang="en-US" altLang="en-US" sz="2000" dirty="0">
                <a:solidFill>
                  <a:schemeClr val="tx2"/>
                </a:solidFill>
                <a:latin typeface="Arial" charset="0"/>
                <a:ea typeface="Arial" charset="0"/>
                <a:cs typeface="Arial" charset="0"/>
              </a:rPr>
              <a:t>Our school offers activities, training sessions, workshops, and parent/teacher conferences at flexible meeting times and a Parent Resource Center/Area;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School and parent partnerships are built within advisory councils such as the Educational Excellence School Advisory Council (EESAC), the Title I District Advisory Council (DAC), and the South Region Parent Advisory Council (PAC); and</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Title I DAC and Region PAC members are representatives of parents who consult with the District Title I DAC on the planning and implementation of the Title I Schoolwide Program.</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a:t>
            </a:r>
          </a:p>
        </p:txBody>
      </p:sp>
      <p:pic>
        <p:nvPicPr>
          <p:cNvPr id="2" name="Picture 1">
            <a:extLst>
              <a:ext uri="{FF2B5EF4-FFF2-40B4-BE49-F238E27FC236}">
                <a16:creationId xmlns:a16="http://schemas.microsoft.com/office/drawing/2014/main" id="{7850352F-A620-9C6E-FBE2-C7D144D26BB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9273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3" y="1891429"/>
            <a:ext cx="7057860"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The school conducts elections for Title I DAC/PAC Representatives.</a:t>
            </a:r>
          </a:p>
          <a:p>
            <a:pPr marL="853290" lvl="2" indent="0" algn="just">
              <a:spcBef>
                <a:spcPts val="1000"/>
              </a:spcBef>
              <a:buNone/>
              <a:defRPr/>
            </a:pPr>
            <a:r>
              <a:rPr lang="en-US" sz="2000" dirty="0">
                <a:solidFill>
                  <a:srgbClr val="00153E"/>
                </a:solidFill>
                <a:latin typeface="Arial" panose="020B0604020202020204" pitchFamily="34" charset="0"/>
                <a:cs typeface="Arial" panose="020B0604020202020204" pitchFamily="34" charset="0"/>
              </a:rPr>
              <a:t>Open the floor for nominations for parents to serve as DAC/PAC Representatives, for your school. Complete DAC/PAC form FM-6996.</a:t>
            </a:r>
          </a:p>
          <a:p>
            <a:pPr marL="853290" marR="0" lvl="2" indent="0" algn="l" defTabSz="1218987" rtl="0" eaLnBrk="1" fontAlgn="auto" latinLnBrk="0" hangingPunct="1">
              <a:lnSpc>
                <a:spcPct val="95000"/>
              </a:lnSpc>
              <a:spcBef>
                <a:spcPts val="1066"/>
              </a:spcBef>
              <a:spcAft>
                <a:spcPts val="0"/>
              </a:spcAft>
              <a:buClrTx/>
              <a:buSzPct val="100000"/>
              <a:buNone/>
              <a:tabLst/>
              <a:defRPr/>
            </a:pPr>
            <a:r>
              <a:rPr lang="en-US" altLang="en-US" sz="2000" b="1" dirty="0">
                <a:solidFill>
                  <a:srgbClr val="00153E"/>
                </a:solidFill>
                <a:latin typeface="Arial" charset="0"/>
                <a:ea typeface="Arial" charset="0"/>
                <a:cs typeface="Arial" charset="0"/>
                <a:hlinkClick r:id="rId3"/>
              </a:rPr>
              <a:t>Title I DAC/PAC Representatives (FM 6996)</a:t>
            </a:r>
            <a:endParaRPr lang="en-US" altLang="en-US" sz="2000" b="1" dirty="0">
              <a:solidFill>
                <a:srgbClr val="00153E"/>
              </a:solidFill>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153E"/>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 (Cont’d.)</a:t>
            </a:r>
          </a:p>
        </p:txBody>
      </p:sp>
      <p:pic>
        <p:nvPicPr>
          <p:cNvPr id="2" name="Picture 1">
            <a:extLst>
              <a:ext uri="{FF2B5EF4-FFF2-40B4-BE49-F238E27FC236}">
                <a16:creationId xmlns:a16="http://schemas.microsoft.com/office/drawing/2014/main" id="{02ACFB9A-BBB8-CE98-9156-51FF9369AB26}"/>
              </a:ext>
            </a:extLst>
          </p:cNvPr>
          <p:cNvPicPr>
            <a:picLocks/>
          </p:cNvPicPr>
          <p:nvPr/>
        </p:nvPicPr>
        <p:blipFill>
          <a:blip r:embed="rId4"/>
          <a:stretch>
            <a:fillRect/>
          </a:stretch>
        </p:blipFill>
        <p:spPr>
          <a:xfrm>
            <a:off x="0" y="5907660"/>
            <a:ext cx="1618385" cy="813816"/>
          </a:xfrm>
          <a:prstGeom prst="rect">
            <a:avLst/>
          </a:prstGeom>
        </p:spPr>
      </p:pic>
      <p:pic>
        <p:nvPicPr>
          <p:cNvPr id="6" name="Picture 5">
            <a:extLst>
              <a:ext uri="{FF2B5EF4-FFF2-40B4-BE49-F238E27FC236}">
                <a16:creationId xmlns:a16="http://schemas.microsoft.com/office/drawing/2014/main" id="{293C0A0D-5022-27CB-0A2D-6D8D943E4680}"/>
              </a:ext>
            </a:extLst>
          </p:cNvPr>
          <p:cNvPicPr>
            <a:picLocks noChangeAspect="1"/>
          </p:cNvPicPr>
          <p:nvPr/>
        </p:nvPicPr>
        <p:blipFill>
          <a:blip r:embed="rId5"/>
          <a:stretch>
            <a:fillRect/>
          </a:stretch>
        </p:blipFill>
        <p:spPr>
          <a:xfrm>
            <a:off x="8228012" y="1664918"/>
            <a:ext cx="3449108" cy="4583482"/>
          </a:xfrm>
          <a:prstGeom prst="rect">
            <a:avLst/>
          </a:prstGeom>
        </p:spPr>
      </p:pic>
    </p:spTree>
    <p:extLst>
      <p:ext uri="{BB962C8B-B14F-4D97-AF65-F5344CB8AC3E}">
        <p14:creationId xmlns:p14="http://schemas.microsoft.com/office/powerpoint/2010/main" val="149209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is our School Improvement Process (SIP)?</a:t>
            </a:r>
            <a:r>
              <a:rPr lang="en-US" altLang="en-US" sz="2800" dirty="0">
                <a:solidFill>
                  <a:srgbClr val="00153E"/>
                </a:solidFill>
                <a:latin typeface="Arial" charset="0"/>
                <a:ea typeface="Arial" charset="0"/>
                <a:cs typeface="Arial" charset="0"/>
              </a:rPr>
              <a:t> </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dirty="0">
                <a:solidFill>
                  <a:srgbClr val="00153E"/>
                </a:solidFill>
                <a:latin typeface="Arial" charset="0"/>
                <a:ea typeface="Arial" charset="0"/>
                <a:cs typeface="Arial" charset="0"/>
              </a:rPr>
              <a:t>The School Improvement Process (SIP) at Glades is the process to develop a plan with all stakeholders to be utilized by our school to review data, set goals, create an action plan and monitor progress. </a:t>
            </a: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18</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Improvement Process (SIP)</a:t>
            </a:r>
          </a:p>
        </p:txBody>
      </p:sp>
      <p:pic>
        <p:nvPicPr>
          <p:cNvPr id="9" name="Picture 8">
            <a:extLst>
              <a:ext uri="{FF2B5EF4-FFF2-40B4-BE49-F238E27FC236}">
                <a16:creationId xmlns:a16="http://schemas.microsoft.com/office/drawing/2014/main" id="{2BB065F0-7488-4218-9CA5-32C328DC0A9D}"/>
              </a:ext>
            </a:extLst>
          </p:cNvPr>
          <p:cNvPicPr>
            <a:picLocks noChangeAspect="1"/>
          </p:cNvPicPr>
          <p:nvPr/>
        </p:nvPicPr>
        <p:blipFill>
          <a:blip r:embed="rId3"/>
          <a:stretch>
            <a:fillRect/>
          </a:stretch>
        </p:blipFill>
        <p:spPr>
          <a:xfrm>
            <a:off x="4037012" y="3774875"/>
            <a:ext cx="4953000" cy="2795147"/>
          </a:xfrm>
          <a:prstGeom prst="rect">
            <a:avLst/>
          </a:prstGeom>
        </p:spPr>
      </p:pic>
      <p:pic>
        <p:nvPicPr>
          <p:cNvPr id="2" name="Picture 1">
            <a:extLst>
              <a:ext uri="{FF2B5EF4-FFF2-40B4-BE49-F238E27FC236}">
                <a16:creationId xmlns:a16="http://schemas.microsoft.com/office/drawing/2014/main" id="{E1DDBDB9-17E4-92AB-13BE-E8D4F5A04C48}"/>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4536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00200"/>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School’s Goal for 2024-2025</a:t>
            </a:r>
            <a:endParaRPr lang="en-US" altLang="en-US" sz="2800" dirty="0">
              <a:solidFill>
                <a:srgbClr val="00153E"/>
              </a:solidFill>
              <a:latin typeface="Arial" charset="0"/>
              <a:ea typeface="Arial" charset="0"/>
              <a:cs typeface="Arial"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153E"/>
              </a:solidFill>
              <a:effectLst/>
              <a:highlight>
                <a:srgbClr val="FFFF00"/>
              </a:highlight>
              <a:uLnTx/>
              <a:uFillTx/>
              <a:latin typeface="Arial" charset="0"/>
              <a:ea typeface="Arial" charset="0"/>
              <a:cs typeface="Arial" charset="0"/>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ELA: 	       From _61%_ to _66%_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Math:       From _55%_ to _60%_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Attendance</a:t>
            </a:r>
            <a:r>
              <a:rPr kumimoji="0" lang="en-US" sz="2000" b="1" i="0" u="none" strike="noStrike" kern="1200" cap="none" spc="0" normalizeH="0" baseline="0" noProof="0">
                <a:ln>
                  <a:noFill/>
                </a:ln>
                <a:solidFill>
                  <a:srgbClr val="00153E"/>
                </a:solidFill>
                <a:effectLst/>
                <a:uLnTx/>
                <a:uFillTx/>
                <a:latin typeface="Arial" panose="020B0604020202020204" pitchFamily="34" charset="0"/>
                <a:ea typeface="+mn-ea"/>
                <a:cs typeface="Arial" panose="020B0604020202020204" pitchFamily="34" charset="0"/>
              </a:rPr>
              <a:t>: From_93.8%_to_94.8%_</a:t>
            </a:r>
            <a:endPar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19</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990600" y="38100"/>
            <a:ext cx="10361612"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a:t>
            </a:r>
          </a:p>
        </p:txBody>
      </p:sp>
      <p:sp>
        <p:nvSpPr>
          <p:cNvPr id="5" name="Rectangle 5">
            <a:extLst>
              <a:ext uri="{FF2B5EF4-FFF2-40B4-BE49-F238E27FC236}">
                <a16:creationId xmlns:a16="http://schemas.microsoft.com/office/drawing/2014/main" id="{7AA6C776-C6C6-00A7-15DE-FB24162D3878}"/>
              </a:ext>
            </a:extLst>
          </p:cNvPr>
          <p:cNvSpPr txBox="1">
            <a:spLocks noChangeArrowheads="1"/>
          </p:cNvSpPr>
          <p:nvPr/>
        </p:nvSpPr>
        <p:spPr bwMode="auto">
          <a:xfrm>
            <a:off x="1674812" y="5927937"/>
            <a:ext cx="9677400" cy="131106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sz="2000" b="0" i="0" u="none" strike="noStrike" kern="1200" cap="none" spc="0" normalizeH="0" baseline="0" noProof="0" dirty="0">
                <a:ln>
                  <a:noFill/>
                </a:ln>
                <a:solidFill>
                  <a:srgbClr val="000000"/>
                </a:solidFill>
                <a:effectLst/>
                <a:highlight>
                  <a:srgbClr val="FFFF00"/>
                </a:highlight>
                <a:uLnTx/>
                <a:uFillTx/>
                <a:latin typeface="Arial" charset="0"/>
                <a:ea typeface="Arial" charset="0"/>
                <a:cs typeface="Arial" charset="0"/>
              </a:rPr>
              <a:t> </a:t>
            </a:r>
          </a:p>
          <a:p>
            <a:pPr marL="0" lvl="0" indent="0" eaLnBrk="1" hangingPunct="1">
              <a:lnSpc>
                <a:spcPct val="150000"/>
              </a:lnSpc>
              <a:spcBef>
                <a:spcPts val="0"/>
              </a:spcBef>
              <a:buNone/>
            </a:pPr>
            <a:endParaRPr lang="en-US" sz="2200" kern="0" dirty="0">
              <a:solidFill>
                <a:schemeClr val="accent1">
                  <a:lumMod val="50000"/>
                </a:schemeClr>
              </a:solidFill>
              <a:latin typeface="Arial" panose="020B0604020202020204" pitchFamily="34" charset="0"/>
              <a:cs typeface="Arial" panose="020B0604020202020204" pitchFamily="34" charset="0"/>
            </a:endParaRPr>
          </a:p>
          <a:p>
            <a:pPr marL="0" lvl="0" indent="0" eaLnBrk="1" hangingPunct="1">
              <a:lnSpc>
                <a:spcPct val="150000"/>
              </a:lnSpc>
              <a:spcBef>
                <a:spcPts val="0"/>
              </a:spcBef>
              <a:buNone/>
            </a:pPr>
            <a:endParaRPr lang="en-US" sz="800" kern="0" dirty="0">
              <a:solidFill>
                <a:schemeClr val="accent1">
                  <a:lumMod val="50000"/>
                </a:schemeClr>
              </a:solidFill>
              <a:latin typeface="Arial" panose="020B0604020202020204" pitchFamily="34" charset="0"/>
              <a:cs typeface="Arial" panose="020B0604020202020204" pitchFamily="34" charset="0"/>
            </a:endParaRPr>
          </a:p>
          <a:p>
            <a:pPr marL="0" lvl="0" indent="0" eaLnBrk="1" hangingPunct="1">
              <a:lnSpc>
                <a:spcPct val="150000"/>
              </a:lnSpc>
              <a:spcBef>
                <a:spcPts val="0"/>
              </a:spcBef>
              <a:buNone/>
            </a:pPr>
            <a:endParaRPr lang="en-US" sz="2400" kern="0"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15EC6E6-FEAD-0044-1B28-8DB66A3F8CA8}"/>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541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noRot="1" noMove="1" noResize="1" noEditPoints="1" noAdjustHandles="1" noChangeArrowheads="1" noChangeShapeType="1"/>
          </p:cNvSpPr>
          <p:nvPr>
            <p:ph idx="1"/>
          </p:nvPr>
        </p:nvSpPr>
        <p:spPr>
          <a:xfrm>
            <a:off x="989012" y="1701800"/>
            <a:ext cx="10920704" cy="4470400"/>
          </a:xfrm>
        </p:spPr>
        <p:txBody>
          <a:bodyPr rIns="182880">
            <a:normAutofit/>
          </a:bodyPr>
          <a:lstStyle/>
          <a:p>
            <a:pPr>
              <a:buFont typeface="Wingdings" panose="05000000000000000000" pitchFamily="2" charset="2"/>
              <a:buChar char="Ø"/>
            </a:pPr>
            <a:r>
              <a:rPr lang="en-US" sz="2500" b="1" dirty="0">
                <a:solidFill>
                  <a:srgbClr val="00153E"/>
                </a:solidFill>
                <a:latin typeface="Arial" panose="020B0604020202020204" pitchFamily="34" charset="0"/>
                <a:cs typeface="Arial" panose="020B0604020202020204" pitchFamily="34" charset="0"/>
              </a:rPr>
              <a:t>Agenda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Meet Your School Team</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All About Title I</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Coordination with Other Federal Programs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District-level Parent and Family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School-level Parent and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School-Parent Compact</a:t>
            </a:r>
          </a:p>
        </p:txBody>
      </p:sp>
      <p:sp>
        <p:nvSpPr>
          <p:cNvPr id="13" name="Title 12"/>
          <p:cNvSpPr>
            <a:spLocks noGrp="1"/>
          </p:cNvSpPr>
          <p:nvPr>
            <p:ph type="title"/>
          </p:nvPr>
        </p:nvSpPr>
        <p:spPr>
          <a:xfrm>
            <a:off x="-1" y="-244476"/>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a:t>
            </a:fld>
            <a:endParaRPr lang="en-US"/>
          </a:p>
        </p:txBody>
      </p:sp>
      <p:pic>
        <p:nvPicPr>
          <p:cNvPr id="2" name="Picture 1">
            <a:extLst>
              <a:ext uri="{FF2B5EF4-FFF2-40B4-BE49-F238E27FC236}">
                <a16:creationId xmlns:a16="http://schemas.microsoft.com/office/drawing/2014/main" id="{A2762E98-38D1-6A7B-E43A-5CDB0837E7DD}"/>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How do we use our school achievement data?</a:t>
            </a:r>
            <a:endParaRPr lang="en-US" altLang="en-US" sz="2800" dirty="0">
              <a:solidFill>
                <a:srgbClr val="00153E"/>
              </a:solidFill>
              <a:latin typeface="Arial" charset="0"/>
              <a:ea typeface="Arial" charset="0"/>
              <a:cs typeface="Arial" charset="0"/>
            </a:endParaRP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school uses data to align the curriculum to State and District academic standards.</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instructional practices are adjusted based on the findings of the assessment data.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For further details about our school achievement data, we invite you to attend the EESAC meetings throughout the school year.</a:t>
            </a:r>
            <a:endParaRPr kumimoji="0" lang="en-US" altLang="en-US" sz="2000" i="0" u="none" strike="noStrike" kern="1200" cap="none" spc="0" normalizeH="0" baseline="0" noProof="0" dirty="0">
              <a:ln>
                <a:noFill/>
              </a:ln>
              <a:solidFill>
                <a:srgbClr val="00153E"/>
              </a:solidFill>
              <a:effectLst/>
              <a:uLnTx/>
              <a:uFillTx/>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 (Cont’d.)</a:t>
            </a:r>
          </a:p>
        </p:txBody>
      </p:sp>
      <p:pic>
        <p:nvPicPr>
          <p:cNvPr id="2" name="Picture 1">
            <a:extLst>
              <a:ext uri="{FF2B5EF4-FFF2-40B4-BE49-F238E27FC236}">
                <a16:creationId xmlns:a16="http://schemas.microsoft.com/office/drawing/2014/main" id="{32BACEC3-5F3D-DAF5-8648-0B4F6236112C}"/>
              </a:ext>
            </a:extLst>
          </p:cNvPr>
          <p:cNvPicPr>
            <a:picLocks noChangeAspect="1"/>
          </p:cNvPicPr>
          <p:nvPr/>
        </p:nvPicPr>
        <p:blipFill>
          <a:blip r:embed="rId3"/>
          <a:stretch>
            <a:fillRect/>
          </a:stretch>
        </p:blipFill>
        <p:spPr>
          <a:xfrm>
            <a:off x="4808618" y="5052682"/>
            <a:ext cx="2417837" cy="1649123"/>
          </a:xfrm>
          <a:prstGeom prst="rect">
            <a:avLst/>
          </a:prstGeom>
        </p:spPr>
      </p:pic>
      <p:pic>
        <p:nvPicPr>
          <p:cNvPr id="3" name="Picture 2">
            <a:extLst>
              <a:ext uri="{FF2B5EF4-FFF2-40B4-BE49-F238E27FC236}">
                <a16:creationId xmlns:a16="http://schemas.microsoft.com/office/drawing/2014/main" id="{AFB1491A-4988-AF37-FBDC-F72459D9EBEB}"/>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1122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295400"/>
            <a:ext cx="10514251" cy="5638800"/>
          </a:xfrm>
        </p:spPr>
        <p:txBody>
          <a:bodyPr>
            <a:normAutofit fontScale="25000" lnSpcReduction="20000"/>
          </a:bodyPr>
          <a:lstStyle/>
          <a:p>
            <a:pPr lvl="1" algn="just">
              <a:lnSpc>
                <a:spcPct val="130000"/>
              </a:lnSpc>
              <a:spcBef>
                <a:spcPts val="1000"/>
              </a:spcBef>
              <a:buFont typeface="Wingdings" panose="05000000000000000000" pitchFamily="2" charset="2"/>
              <a:buChar char="§"/>
            </a:pPr>
            <a:r>
              <a:rPr kumimoji="0" lang="en-US" altLang="en-US" sz="10000" i="0" u="none" strike="noStrike" kern="1200" cap="none" spc="0" normalizeH="0" baseline="0" noProof="0" dirty="0">
                <a:ln>
                  <a:noFill/>
                </a:ln>
                <a:solidFill>
                  <a:srgbClr val="00153E"/>
                </a:solidFill>
                <a:effectLst/>
                <a:uLnTx/>
                <a:uFillTx/>
                <a:latin typeface="Arial" charset="0"/>
                <a:ea typeface="Arial" charset="0"/>
                <a:cs typeface="Arial" charset="0"/>
              </a:rPr>
              <a:t>Parents have the right to request and receive timely information regarding the professional qualifications of their child’s teachers and paraprofessionals.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must be notified if their child is assigned to, or taught by, a teacher who does not meet state certification requirements for the grade level or subject area for four (4) or more consecutive weeks.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should be provided information regarding the level of academic achievement of their child on State required academic assessments. </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To the extent that it is feasible, information must be in a language that parents can understand.</a:t>
            </a:r>
            <a:endParaRPr lang="en-US" altLang="en-US" sz="10000"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286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Right-to-Know</a:t>
            </a:r>
          </a:p>
        </p:txBody>
      </p:sp>
      <p:pic>
        <p:nvPicPr>
          <p:cNvPr id="2" name="Picture 1">
            <a:extLst>
              <a:ext uri="{FF2B5EF4-FFF2-40B4-BE49-F238E27FC236}">
                <a16:creationId xmlns:a16="http://schemas.microsoft.com/office/drawing/2014/main" id="{B780F672-8473-2AF9-5048-5F512D7CB2F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3197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Please complete the 2024-2025 Title I School-level Parent and Family Engagement Survey distributed today.</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The results of this survey will be utilized to help in the development of the School-level Title I Parent and Family Engagement Plan (PFEP), and to plan future parent and family engagement activities, events, and workshops at Glades Middle School.</a:t>
            </a:r>
          </a:p>
          <a:p>
            <a:pPr lvl="1">
              <a:buFont typeface="Arial" panose="020B0604020202020204" pitchFamily="34" charset="0"/>
              <a:buChar char="•"/>
            </a:pPr>
            <a:endParaRPr lang="en-US" altLang="en-US" sz="2800" dirty="0">
              <a:solidFill>
                <a:schemeClr val="tx1"/>
              </a:solidFill>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22</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School-level Parent and Family Engagement Survey</a:t>
            </a:r>
          </a:p>
        </p:txBody>
      </p:sp>
      <p:pic>
        <p:nvPicPr>
          <p:cNvPr id="8" name="Picture 7" descr="A clipboard with a pencil and checklist&#10;&#10;Description automatically generated">
            <a:extLst>
              <a:ext uri="{FF2B5EF4-FFF2-40B4-BE49-F238E27FC236}">
                <a16:creationId xmlns:a16="http://schemas.microsoft.com/office/drawing/2014/main" id="{1761346E-2A21-EF0A-10C5-235ED1D2D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12" y="5045076"/>
            <a:ext cx="1676400" cy="1676400"/>
          </a:xfrm>
          <a:prstGeom prst="rect">
            <a:avLst/>
          </a:prstGeom>
        </p:spPr>
      </p:pic>
      <p:pic>
        <p:nvPicPr>
          <p:cNvPr id="2" name="Picture 1">
            <a:extLst>
              <a:ext uri="{FF2B5EF4-FFF2-40B4-BE49-F238E27FC236}">
                <a16:creationId xmlns:a16="http://schemas.microsoft.com/office/drawing/2014/main" id="{7701DE94-21AD-ACDF-1E93-E08846CCEC7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8830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 student, parent or employee, who in good faith believes that the District has violated federal and state law pertaining to the delivery of Title I services and programs, may take action to resolve these allegations. </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More information can be found in the Parent and Family Engagement Section of the 2024-2025 Title I Procedures Manua</a:t>
            </a:r>
            <a:r>
              <a:rPr lang="en-US" altLang="en-US" sz="2500" dirty="0">
                <a:solidFill>
                  <a:srgbClr val="00153E"/>
                </a:solidFill>
                <a:latin typeface="Arial" charset="0"/>
                <a:ea typeface="Arial" charset="0"/>
                <a:cs typeface="Arial" charset="0"/>
              </a:rPr>
              <a:t>l, pages 14-15.</a:t>
            </a:r>
            <a:endParaRPr kumimoji="0" lang="en-US" altLang="en-US" sz="2500" i="0" u="none" kern="1200" cap="none" spc="0" normalizeH="0" baseline="0" noProof="0" dirty="0">
              <a:ln>
                <a:noFill/>
              </a:ln>
              <a:solidFill>
                <a:srgbClr val="00153E"/>
              </a:solidFill>
              <a:effectLst/>
              <a:uLnTx/>
              <a:uFillTx/>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Consultation and Complaint Procedures</a:t>
            </a:r>
          </a:p>
        </p:txBody>
      </p:sp>
      <p:sp>
        <p:nvSpPr>
          <p:cNvPr id="2" name="Content Placeholder 2">
            <a:extLst>
              <a:ext uri="{FF2B5EF4-FFF2-40B4-BE49-F238E27FC236}">
                <a16:creationId xmlns:a16="http://schemas.microsoft.com/office/drawing/2014/main" id="{AD8709A2-9D04-80F2-C20C-D712F4C54B1B}"/>
              </a:ext>
            </a:extLst>
          </p:cNvPr>
          <p:cNvSpPr txBox="1">
            <a:spLocks/>
          </p:cNvSpPr>
          <p:nvPr/>
        </p:nvSpPr>
        <p:spPr>
          <a:xfrm>
            <a:off x="1712237" y="5347745"/>
            <a:ext cx="9067800" cy="1053055"/>
          </a:xfrm>
          <a:prstGeom prst="rect">
            <a:avLst/>
          </a:prstGeom>
          <a:ln w="28575">
            <a:solidFill>
              <a:sysClr val="windowText" lastClr="000000"/>
            </a:solidFill>
          </a:ln>
        </p:spPr>
        <p:txBody>
          <a:bodyPr vert="horz" lIns="0" tIns="0" rIns="0" bIns="0" rtlCol="0">
            <a:norm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 and Family Engagement Section of the 2024-2025 Title I Procedures Manual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2024-2025 Title I Procedures Manual</a:t>
            </a: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35E39C7-6FB5-5A27-71CE-1825E597469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7621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buFont typeface="Wingdings" panose="05000000000000000000" pitchFamily="2" charset="2"/>
              <a:buChar char="Ø"/>
            </a:pPr>
            <a:r>
              <a:rPr lang="en-US" altLang="en-US" sz="2500" b="1" dirty="0">
                <a:solidFill>
                  <a:srgbClr val="00153E"/>
                </a:solidFill>
                <a:latin typeface="Arial" charset="0"/>
                <a:ea typeface="Arial" charset="0"/>
                <a:cs typeface="Arial" charset="0"/>
              </a:rPr>
              <a:t>H</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ow can you contact our school?</a:t>
            </a:r>
          </a:p>
          <a:p>
            <a:pPr marL="426645" lvl="1" indent="0">
              <a:buNone/>
            </a:pPr>
            <a:endParaRPr lang="en-US" altLang="en-US" sz="2800" dirty="0">
              <a:solidFill>
                <a:schemeClr val="tx1"/>
              </a:solidFill>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a:t>
            </a:r>
            <a:r>
              <a:rPr lang="en-US" altLang="en-US" b="1" dirty="0">
                <a:solidFill>
                  <a:srgbClr val="000000"/>
                </a:solidFill>
                <a:latin typeface="Arial" charset="0"/>
                <a:ea typeface="Arial" charset="0"/>
                <a:cs typeface="Arial" charset="0"/>
              </a:rPr>
              <a:t>Glades Middle School</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b="1" i="0" u="none" strike="noStrike" kern="1200" cap="none" spc="0" normalizeH="0" baseline="0" noProof="0" dirty="0">
                <a:ln>
                  <a:noFill/>
                </a:ln>
                <a:solidFill>
                  <a:srgbClr val="000000"/>
                </a:solidFill>
                <a:effectLst/>
                <a:uLnTx/>
                <a:uFillTx/>
                <a:latin typeface="Arial" charset="0"/>
                <a:ea typeface="Arial" charset="0"/>
                <a:cs typeface="Arial" charset="0"/>
              </a:rPr>
              <a:t>        9421 SW 64 Street</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b="1" i="0" u="none" strike="noStrike" kern="1200" cap="none" spc="0" normalizeH="0" baseline="0" noProof="0" dirty="0">
                <a:ln>
                  <a:noFill/>
                </a:ln>
                <a:solidFill>
                  <a:srgbClr val="000000"/>
                </a:solidFill>
                <a:effectLst/>
                <a:uLnTx/>
                <a:uFillTx/>
                <a:latin typeface="Arial" charset="0"/>
                <a:ea typeface="Arial" charset="0"/>
                <a:cs typeface="Arial" charset="0"/>
              </a:rPr>
              <a:t>        Miami, Florida 33165</a:t>
            </a:r>
          </a:p>
          <a:p>
            <a:pPr marL="0" marR="0" lvl="0" indent="0" defTabSz="914400" rtl="0" eaLnBrk="1" fontAlgn="base" latinLnBrk="0" hangingPunct="1">
              <a:lnSpc>
                <a:spcPct val="90000"/>
              </a:lnSpc>
              <a:spcBef>
                <a:spcPct val="20000"/>
              </a:spcBef>
              <a:spcAft>
                <a:spcPct val="0"/>
              </a:spcAft>
              <a:buClrTx/>
              <a:buSzTx/>
              <a:buNone/>
              <a:tabLst/>
              <a:defRPr/>
            </a:pPr>
            <a:r>
              <a:rPr lang="en-US" altLang="en-US" b="1" dirty="0">
                <a:solidFill>
                  <a:srgbClr val="000000"/>
                </a:solidFill>
                <a:latin typeface="Arial" charset="0"/>
                <a:ea typeface="Arial" charset="0"/>
                <a:cs typeface="Arial" charset="0"/>
              </a:rPr>
              <a:t>        305-271-3342</a:t>
            </a:r>
          </a:p>
          <a:p>
            <a:pPr marL="0" marR="0" lvl="0" indent="0" defTabSz="914400" rtl="0" eaLnBrk="1" fontAlgn="base" latinLnBrk="0" hangingPunct="1">
              <a:lnSpc>
                <a:spcPct val="90000"/>
              </a:lnSpc>
              <a:spcBef>
                <a:spcPct val="20000"/>
              </a:spcBef>
              <a:spcAft>
                <a:spcPct val="0"/>
              </a:spcAft>
              <a:buClrTx/>
              <a:buSzTx/>
              <a:buNone/>
              <a:tabLst/>
              <a:defRPr/>
            </a:pPr>
            <a:r>
              <a:rPr lang="en-US" altLang="en-US" b="1" dirty="0">
                <a:solidFill>
                  <a:srgbClr val="000000"/>
                </a:solidFill>
                <a:latin typeface="Arial" charset="0"/>
                <a:ea typeface="Arial" charset="0"/>
                <a:cs typeface="Arial" charset="0"/>
              </a:rPr>
              <a:t>        Cecilia Gonzalez,     mcgonzalez@dadeschools.net</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b="1" i="0" u="none" strike="noStrike" kern="1200" cap="none" spc="0" normalizeH="0" baseline="0" noProof="0" dirty="0">
                <a:ln>
                  <a:noFill/>
                </a:ln>
                <a:solidFill>
                  <a:srgbClr val="000000"/>
                </a:solidFill>
                <a:effectLst/>
                <a:uLnTx/>
                <a:uFillTx/>
                <a:latin typeface="Arial" charset="0"/>
                <a:ea typeface="Arial" charset="0"/>
                <a:cs typeface="Arial" charset="0"/>
              </a:rPr>
              <a:t>        Elieser Siles,            esiles@dadeschools.net</a:t>
            </a:r>
          </a:p>
          <a:p>
            <a:pPr marL="0" marR="0" lvl="0" indent="0" defTabSz="914400" rtl="0" eaLnBrk="1" fontAlgn="base" latinLnBrk="0" hangingPunct="1">
              <a:lnSpc>
                <a:spcPct val="90000"/>
              </a:lnSpc>
              <a:spcBef>
                <a:spcPct val="20000"/>
              </a:spcBef>
              <a:spcAft>
                <a:spcPct val="0"/>
              </a:spcAft>
              <a:buClrTx/>
              <a:buSzTx/>
              <a:buNone/>
              <a:tabLst/>
              <a:defRPr/>
            </a:pPr>
            <a:r>
              <a:rPr lang="en-US" b="1" dirty="0">
                <a:solidFill>
                  <a:srgbClr val="000000"/>
                </a:solidFill>
                <a:latin typeface="Arial" charset="0"/>
                <a:cs typeface="Arial" charset="0"/>
              </a:rPr>
              <a:t>        8:00 AM – 4:00 PM </a:t>
            </a:r>
            <a:endParaRPr lang="en-US" b="1" kern="0" dirty="0">
              <a:solidFill>
                <a:schemeClr val="accent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Contact Information</a:t>
            </a:r>
          </a:p>
        </p:txBody>
      </p:sp>
      <p:pic>
        <p:nvPicPr>
          <p:cNvPr id="2" name="Picture 1">
            <a:extLst>
              <a:ext uri="{FF2B5EF4-FFF2-40B4-BE49-F238E27FC236}">
                <a16:creationId xmlns:a16="http://schemas.microsoft.com/office/drawing/2014/main" id="{F21CAE15-8149-FFE7-93F7-0FFB8EAC244F}"/>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5100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E022FC95-3959-7F08-4087-BFB86C6C1B65}"/>
              </a:ext>
            </a:extLst>
          </p:cNvPr>
          <p:cNvPicPr>
            <a:picLocks noChangeAspect="1"/>
          </p:cNvPicPr>
          <p:nvPr/>
        </p:nvPicPr>
        <p:blipFill>
          <a:blip r:embed="rId3"/>
          <a:stretch>
            <a:fillRect/>
          </a:stretch>
        </p:blipFill>
        <p:spPr>
          <a:xfrm>
            <a:off x="2208211" y="1752600"/>
            <a:ext cx="7928809" cy="4343400"/>
          </a:xfrm>
          <a:prstGeom prst="rect">
            <a:avLst/>
          </a:prstGeom>
        </p:spPr>
      </p:pic>
      <p:pic>
        <p:nvPicPr>
          <p:cNvPr id="2" name="Picture 1">
            <a:extLst>
              <a:ext uri="{FF2B5EF4-FFF2-40B4-BE49-F238E27FC236}">
                <a16:creationId xmlns:a16="http://schemas.microsoft.com/office/drawing/2014/main" id="{255969A6-7582-1CCB-8AF1-B3BAB3319419}"/>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824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Comments/Feedback</a:t>
            </a:r>
          </a:p>
        </p:txBody>
      </p:sp>
      <p:pic>
        <p:nvPicPr>
          <p:cNvPr id="8" name="Picture 7">
            <a:extLst>
              <a:ext uri="{FF2B5EF4-FFF2-40B4-BE49-F238E27FC236}">
                <a16:creationId xmlns:a16="http://schemas.microsoft.com/office/drawing/2014/main" id="{027F749C-9797-1F43-262A-09C67C824145}"/>
              </a:ext>
            </a:extLst>
          </p:cNvPr>
          <p:cNvPicPr>
            <a:picLocks noChangeAspect="1"/>
          </p:cNvPicPr>
          <p:nvPr/>
        </p:nvPicPr>
        <p:blipFill>
          <a:blip r:embed="rId3"/>
          <a:stretch>
            <a:fillRect/>
          </a:stretch>
        </p:blipFill>
        <p:spPr>
          <a:xfrm>
            <a:off x="2436812" y="1600200"/>
            <a:ext cx="7239000" cy="4837656"/>
          </a:xfrm>
          <a:prstGeom prst="rect">
            <a:avLst/>
          </a:prstGeom>
        </p:spPr>
      </p:pic>
      <p:pic>
        <p:nvPicPr>
          <p:cNvPr id="2" name="Picture 1">
            <a:extLst>
              <a:ext uri="{FF2B5EF4-FFF2-40B4-BE49-F238E27FC236}">
                <a16:creationId xmlns:a16="http://schemas.microsoft.com/office/drawing/2014/main" id="{7DF87E89-52E1-7186-C542-41B2CBEC4317}"/>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6471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106" y="1447800"/>
            <a:ext cx="6627812" cy="2387600"/>
          </a:xfrm>
        </p:spPr>
        <p:txBody>
          <a:bodyPr>
            <a:normAutofit fontScale="90000"/>
          </a:bodyPr>
          <a:lstStyle/>
          <a:p>
            <a:pPr algn="ctr"/>
            <a:r>
              <a:rPr lang="en-US" sz="5600" b="1" dirty="0">
                <a:solidFill>
                  <a:srgbClr val="000066"/>
                </a:solidFill>
                <a:latin typeface="Arial" panose="020B0604020202020204" pitchFamily="34" charset="0"/>
                <a:cs typeface="Arial" panose="020B0604020202020204" pitchFamily="34" charset="0"/>
              </a:rPr>
              <a:t>Thank you for being a member of our Title I Family!</a:t>
            </a:r>
            <a:br>
              <a:rPr lang="en-US" sz="4500" b="1" dirty="0">
                <a:solidFill>
                  <a:srgbClr val="0033CC"/>
                </a:solidFill>
                <a:latin typeface="Arial" panose="020B0604020202020204" pitchFamily="34" charset="0"/>
                <a:cs typeface="Arial" panose="020B0604020202020204" pitchFamily="34" charset="0"/>
              </a:rPr>
            </a:br>
            <a:endParaRPr lang="en-US" sz="4500" b="1" dirty="0">
              <a:solidFill>
                <a:srgbClr val="0033C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CD2B34-17E7-CF9F-4529-920AABDA28FE}"/>
              </a:ext>
            </a:extLst>
          </p:cNvPr>
          <p:cNvPicPr>
            <a:picLocks noChangeAspect="1"/>
          </p:cNvPicPr>
          <p:nvPr/>
        </p:nvPicPr>
        <p:blipFill>
          <a:blip r:embed="rId3"/>
          <a:stretch>
            <a:fillRect/>
          </a:stretch>
        </p:blipFill>
        <p:spPr>
          <a:xfrm>
            <a:off x="-458788" y="4509967"/>
            <a:ext cx="4267200" cy="2146402"/>
          </a:xfrm>
          <a:prstGeom prst="rect">
            <a:avLst/>
          </a:prstGeom>
        </p:spPr>
      </p:pic>
      <p:pic>
        <p:nvPicPr>
          <p:cNvPr id="8" name="Picture 7" descr="A blue and white logo&#10;&#10;Description automatically generated">
            <a:extLst>
              <a:ext uri="{FF2B5EF4-FFF2-40B4-BE49-F238E27FC236}">
                <a16:creationId xmlns:a16="http://schemas.microsoft.com/office/drawing/2014/main" id="{D05BA738-4955-22AB-F081-4B4F4A3A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85" y="4613136"/>
            <a:ext cx="4299853" cy="1940064"/>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048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 (Cont’d.)</a:t>
            </a:r>
          </a:p>
        </p:txBody>
      </p:sp>
      <p:sp>
        <p:nvSpPr>
          <p:cNvPr id="14" name="Content Placeholder 13"/>
          <p:cNvSpPr>
            <a:spLocks noGrp="1"/>
          </p:cNvSpPr>
          <p:nvPr>
            <p:ph idx="1"/>
          </p:nvPr>
        </p:nvSpPr>
        <p:spPr/>
        <p:txBody>
          <a:bodyPr/>
          <a:lstStyle/>
          <a:p>
            <a:pPr marL="0" indent="0">
              <a:buNone/>
            </a:pPr>
            <a:endParaRPr lang="en-US" sz="2500" b="1" dirty="0">
              <a:solidFill>
                <a:srgbClr val="00153E"/>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Families, and Schools Working Together</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Improvement Process (SIP)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Achievement and Performance Data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Right-to-Know</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School-level Parent and Family Engagement Survey</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Consultation and Complaint Procedures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Contact Information</a:t>
            </a:r>
          </a:p>
          <a:p>
            <a:pPr lvl="1"/>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3</a:t>
            </a:fld>
            <a:endParaRPr lang="en-US"/>
          </a:p>
        </p:txBody>
      </p:sp>
      <p:pic>
        <p:nvPicPr>
          <p:cNvPr id="6" name="Picture 5">
            <a:extLst>
              <a:ext uri="{FF2B5EF4-FFF2-40B4-BE49-F238E27FC236}">
                <a16:creationId xmlns:a16="http://schemas.microsoft.com/office/drawing/2014/main" id="{A42ED52F-3773-11FD-5EE4-ED7EEB4D7E0C}"/>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62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Meet your School Team</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4</a:t>
            </a:fld>
            <a:endParaRPr lang="en-US"/>
          </a:p>
        </p:txBody>
      </p:sp>
      <p:pic>
        <p:nvPicPr>
          <p:cNvPr id="5" name="Picture 4">
            <a:extLst>
              <a:ext uri="{FF2B5EF4-FFF2-40B4-BE49-F238E27FC236}">
                <a16:creationId xmlns:a16="http://schemas.microsoft.com/office/drawing/2014/main" id="{8D208682-D2BB-7FE5-D436-35C9C28A0D0C}"/>
              </a:ext>
            </a:extLst>
          </p:cNvPr>
          <p:cNvPicPr>
            <a:picLocks noChangeAspect="1"/>
          </p:cNvPicPr>
          <p:nvPr/>
        </p:nvPicPr>
        <p:blipFill>
          <a:blip r:embed="rId3"/>
          <a:stretch>
            <a:fillRect/>
          </a:stretch>
        </p:blipFill>
        <p:spPr>
          <a:xfrm>
            <a:off x="5123485" y="1508273"/>
            <a:ext cx="1524000" cy="1539472"/>
          </a:xfrm>
          <a:prstGeom prst="rect">
            <a:avLst/>
          </a:prstGeom>
        </p:spPr>
      </p:pic>
      <p:sp>
        <p:nvSpPr>
          <p:cNvPr id="11" name="Text Placeholder 1">
            <a:extLst>
              <a:ext uri="{FF2B5EF4-FFF2-40B4-BE49-F238E27FC236}">
                <a16:creationId xmlns:a16="http://schemas.microsoft.com/office/drawing/2014/main" id="{4F7594B2-72E4-4BD7-61A7-061CFB4BB505}"/>
              </a:ext>
            </a:extLst>
          </p:cNvPr>
          <p:cNvSpPr txBox="1">
            <a:spLocks/>
          </p:cNvSpPr>
          <p:nvPr/>
        </p:nvSpPr>
        <p:spPr>
          <a:xfrm>
            <a:off x="4204941" y="5556609"/>
            <a:ext cx="3598606" cy="691791"/>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spcBef>
                <a:spcPts val="0"/>
              </a:spcBef>
              <a:spcAft>
                <a:spcPts val="0"/>
              </a:spcAft>
              <a:buClr>
                <a:srgbClr val="093C71">
                  <a:lumMod val="75000"/>
                </a:srgbClr>
              </a:buClr>
            </a:pPr>
            <a:r>
              <a:rPr lang="en-US" sz="1800" dirty="0">
                <a:solidFill>
                  <a:srgbClr val="002060"/>
                </a:solidFill>
                <a:latin typeface="Arial" panose="020B0604020202020204" pitchFamily="34" charset="0"/>
                <a:cs typeface="Arial" panose="020B0604020202020204" pitchFamily="34" charset="0"/>
              </a:rPr>
              <a:t>Cecilia Gonzalez</a:t>
            </a:r>
          </a:p>
          <a:p>
            <a:pPr algn="ctr">
              <a:spcBef>
                <a:spcPts val="0"/>
              </a:spcBef>
              <a:spcAft>
                <a:spcPts val="0"/>
              </a:spcAft>
              <a:buClr>
                <a:srgbClr val="093C71">
                  <a:lumMod val="75000"/>
                </a:srgbClr>
              </a:buClr>
            </a:pPr>
            <a:r>
              <a:rPr lang="en-US" sz="1800" dirty="0">
                <a:solidFill>
                  <a:srgbClr val="002060"/>
                </a:solidFill>
                <a:latin typeface="Arial" panose="020B0604020202020204" pitchFamily="34" charset="0"/>
                <a:cs typeface="Arial" panose="020B0604020202020204" pitchFamily="34" charset="0"/>
              </a:rPr>
              <a:t>CIS/CLS</a:t>
            </a:r>
          </a:p>
        </p:txBody>
      </p:sp>
      <p:sp>
        <p:nvSpPr>
          <p:cNvPr id="12" name="Text Placeholder 1">
            <a:extLst>
              <a:ext uri="{FF2B5EF4-FFF2-40B4-BE49-F238E27FC236}">
                <a16:creationId xmlns:a16="http://schemas.microsoft.com/office/drawing/2014/main" id="{122C88D7-3EEC-52A4-AC8A-4A8E87105401}"/>
              </a:ext>
            </a:extLst>
          </p:cNvPr>
          <p:cNvSpPr txBox="1">
            <a:spLocks/>
          </p:cNvSpPr>
          <p:nvPr/>
        </p:nvSpPr>
        <p:spPr>
          <a:xfrm>
            <a:off x="3632183" y="2278009"/>
            <a:ext cx="4744122" cy="1403356"/>
          </a:xfrm>
          <a:prstGeom prst="rect">
            <a:avLst/>
          </a:prstGeom>
        </p:spPr>
        <p:txBody>
          <a:bodyPr vert="horz" lIns="91440" tIns="45720" rIns="91440" bIns="45720" rtlCol="0" anchor="b">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2400" b="1" kern="1200" cap="none">
                <a:solidFill>
                  <a:schemeClr val="tx1"/>
                </a:solidFill>
                <a:effectLst/>
                <a:latin typeface="+mn-lt"/>
                <a:ea typeface="+mn-ea"/>
                <a:cs typeface="+mn-cs"/>
              </a:defRPr>
            </a:lvl1pPr>
            <a:lvl2pPr marL="4572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800" b="1" kern="1200" cap="none">
                <a:solidFill>
                  <a:schemeClr val="tx1"/>
                </a:solidFill>
                <a:effectLst/>
                <a:latin typeface="+mn-lt"/>
                <a:ea typeface="+mn-ea"/>
                <a:cs typeface="+mn-cs"/>
              </a:defRPr>
            </a:lvl3pPr>
            <a:lvl4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spcBef>
                <a:spcPts val="0"/>
              </a:spcBef>
              <a:buClr>
                <a:srgbClr val="093C71"/>
              </a:buClr>
            </a:pPr>
            <a:r>
              <a:rPr lang="en-US" sz="1800" dirty="0">
                <a:solidFill>
                  <a:srgbClr val="002060"/>
                </a:solidFill>
                <a:latin typeface="Arial" panose="020B0604020202020204" pitchFamily="34" charset="0"/>
                <a:cs typeface="Arial" panose="020B0604020202020204" pitchFamily="34" charset="0"/>
              </a:rPr>
              <a:t>Cynthia Valdes-Garcia</a:t>
            </a:r>
          </a:p>
          <a:p>
            <a:pPr algn="ctr">
              <a:spcBef>
                <a:spcPts val="0"/>
              </a:spcBef>
              <a:buClr>
                <a:srgbClr val="093C71"/>
              </a:buClr>
            </a:pPr>
            <a:r>
              <a:rPr lang="en-US" sz="1800" dirty="0">
                <a:solidFill>
                  <a:srgbClr val="002060"/>
                </a:solidFill>
                <a:latin typeface="Arial" panose="020B0604020202020204" pitchFamily="34" charset="0"/>
                <a:cs typeface="Arial" panose="020B0604020202020204" pitchFamily="34" charset="0"/>
              </a:rPr>
              <a:t>Principal</a:t>
            </a:r>
          </a:p>
        </p:txBody>
      </p:sp>
      <p:pic>
        <p:nvPicPr>
          <p:cNvPr id="16" name="Picture 15">
            <a:extLst>
              <a:ext uri="{FF2B5EF4-FFF2-40B4-BE49-F238E27FC236}">
                <a16:creationId xmlns:a16="http://schemas.microsoft.com/office/drawing/2014/main" id="{FE00A0C5-2B31-4FD3-A4AD-66BBDAC15D33}"/>
              </a:ext>
            </a:extLst>
          </p:cNvPr>
          <p:cNvPicPr>
            <a:picLocks noChangeAspect="1"/>
          </p:cNvPicPr>
          <p:nvPr/>
        </p:nvPicPr>
        <p:blipFill>
          <a:blip r:embed="rId4"/>
          <a:stretch>
            <a:fillRect/>
          </a:stretch>
        </p:blipFill>
        <p:spPr>
          <a:xfrm>
            <a:off x="5123485" y="4053325"/>
            <a:ext cx="1524132" cy="1542422"/>
          </a:xfrm>
          <a:prstGeom prst="rect">
            <a:avLst/>
          </a:prstGeom>
        </p:spPr>
      </p:pic>
      <p:pic>
        <p:nvPicPr>
          <p:cNvPr id="17" name="Picture 16">
            <a:extLst>
              <a:ext uri="{FF2B5EF4-FFF2-40B4-BE49-F238E27FC236}">
                <a16:creationId xmlns:a16="http://schemas.microsoft.com/office/drawing/2014/main" id="{43763A4C-24A1-E799-F67F-D4FCEB3845E1}"/>
              </a:ext>
            </a:extLst>
          </p:cNvPr>
          <p:cNvPicPr>
            <a:picLocks noChangeAspect="1"/>
          </p:cNvPicPr>
          <p:nvPr/>
        </p:nvPicPr>
        <p:blipFill>
          <a:blip r:embed="rId4"/>
          <a:stretch>
            <a:fillRect/>
          </a:stretch>
        </p:blipFill>
        <p:spPr>
          <a:xfrm>
            <a:off x="2390977" y="3037567"/>
            <a:ext cx="1524132" cy="1542423"/>
          </a:xfrm>
          <a:prstGeom prst="rect">
            <a:avLst/>
          </a:prstGeom>
        </p:spPr>
      </p:pic>
      <p:pic>
        <p:nvPicPr>
          <p:cNvPr id="2" name="Picture 1">
            <a:extLst>
              <a:ext uri="{FF2B5EF4-FFF2-40B4-BE49-F238E27FC236}">
                <a16:creationId xmlns:a16="http://schemas.microsoft.com/office/drawing/2014/main" id="{E5AEC5FF-85A0-F4FB-88F5-CEC1A6044188}"/>
              </a:ext>
            </a:extLst>
          </p:cNvPr>
          <p:cNvPicPr>
            <a:picLocks/>
          </p:cNvPicPr>
          <p:nvPr/>
        </p:nvPicPr>
        <p:blipFill>
          <a:blip r:embed="rId5"/>
          <a:stretch>
            <a:fillRect/>
          </a:stretch>
        </p:blipFill>
        <p:spPr>
          <a:xfrm>
            <a:off x="0" y="5907660"/>
            <a:ext cx="1618385" cy="813816"/>
          </a:xfrm>
          <a:prstGeom prst="rect">
            <a:avLst/>
          </a:prstGeom>
        </p:spPr>
      </p:pic>
      <p:sp>
        <p:nvSpPr>
          <p:cNvPr id="7" name="TextBox 6">
            <a:extLst>
              <a:ext uri="{FF2B5EF4-FFF2-40B4-BE49-F238E27FC236}">
                <a16:creationId xmlns:a16="http://schemas.microsoft.com/office/drawing/2014/main" id="{3DA7B5DF-43D5-7C1B-55B0-ADB263571E03}"/>
              </a:ext>
            </a:extLst>
          </p:cNvPr>
          <p:cNvSpPr txBox="1"/>
          <p:nvPr/>
        </p:nvSpPr>
        <p:spPr>
          <a:xfrm>
            <a:off x="2100635" y="4579991"/>
            <a:ext cx="2209800" cy="646331"/>
          </a:xfrm>
          <a:prstGeom prst="rect">
            <a:avLst/>
          </a:prstGeom>
          <a:noFill/>
        </p:spPr>
        <p:txBody>
          <a:bodyPr wrap="square" rtlCol="0">
            <a:spAutoFit/>
          </a:bodyPr>
          <a:lstStyle/>
          <a:p>
            <a:pPr algn="ctr"/>
            <a:r>
              <a:rPr lang="en-US" sz="1800" b="1" dirty="0">
                <a:solidFill>
                  <a:srgbClr val="000066"/>
                </a:solidFill>
              </a:rPr>
              <a:t>Elieser Siles</a:t>
            </a:r>
          </a:p>
          <a:p>
            <a:pPr algn="ctr"/>
            <a:r>
              <a:rPr lang="en-US" sz="1800" b="1" dirty="0">
                <a:solidFill>
                  <a:srgbClr val="000066"/>
                </a:solidFill>
              </a:rPr>
              <a:t>Assistant Principal</a:t>
            </a:r>
          </a:p>
        </p:txBody>
      </p:sp>
    </p:spTree>
    <p:extLst>
      <p:ext uri="{BB962C8B-B14F-4D97-AF65-F5344CB8AC3E}">
        <p14:creationId xmlns:p14="http://schemas.microsoft.com/office/powerpoint/2010/main" val="5814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a:buFont typeface="Wingdings" panose="05000000000000000000" pitchFamily="2" charset="2"/>
              <a:buChar char="Ø"/>
            </a:pPr>
            <a:r>
              <a:rPr lang="en-US" sz="2700" b="1" dirty="0">
                <a:solidFill>
                  <a:srgbClr val="00153E"/>
                </a:solidFill>
                <a:latin typeface="Arial" panose="020B0604020202020204" pitchFamily="34" charset="0"/>
                <a:cs typeface="Arial" panose="020B0604020202020204" pitchFamily="34" charset="0"/>
              </a:rPr>
              <a:t>What is the purpose of this meeting?</a:t>
            </a:r>
          </a:p>
          <a:p>
            <a:pPr marL="426645" lvl="1" indent="0" algn="just">
              <a:lnSpc>
                <a:spcPct val="140000"/>
              </a:lnSpc>
              <a:spcBef>
                <a:spcPts val="1000"/>
              </a:spcBef>
              <a:buNone/>
            </a:pPr>
            <a:r>
              <a:rPr kumimoji="0" lang="en-US" sz="22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Federal guidelines require </a:t>
            </a:r>
            <a:r>
              <a:rPr kumimoji="0" lang="en-US" sz="22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schools to hold an Annual Parent Meeting About the Benefits of the Title I Schoolwide Program to inform parents of Title I requirements and discuss their rights to be involved in the </a:t>
            </a:r>
            <a:r>
              <a:rPr kumimoji="0" lang="en-US" sz="2200" i="0" u="non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Schoolwide Program. </a:t>
            </a:r>
            <a:endParaRPr kumimoji="0" lang="en-US" sz="2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tx2"/>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Glades Middle School is a Title I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a:t>
            </a:r>
          </a:p>
        </p:txBody>
      </p:sp>
      <p:pic>
        <p:nvPicPr>
          <p:cNvPr id="8" name="Picture 7">
            <a:extLst>
              <a:ext uri="{FF2B5EF4-FFF2-40B4-BE49-F238E27FC236}">
                <a16:creationId xmlns:a16="http://schemas.microsoft.com/office/drawing/2014/main" id="{46B405E0-FED0-234F-B199-B070998A57A5}"/>
              </a:ext>
            </a:extLst>
          </p:cNvPr>
          <p:cNvPicPr>
            <a:picLocks noChangeAspect="1"/>
          </p:cNvPicPr>
          <p:nvPr/>
        </p:nvPicPr>
        <p:blipFill>
          <a:blip r:embed="rId3"/>
          <a:stretch>
            <a:fillRect/>
          </a:stretch>
        </p:blipFill>
        <p:spPr>
          <a:xfrm>
            <a:off x="4933023" y="3505200"/>
            <a:ext cx="2322777" cy="1316850"/>
          </a:xfrm>
          <a:prstGeom prst="rect">
            <a:avLst/>
          </a:prstGeom>
        </p:spPr>
      </p:pic>
      <p:pic>
        <p:nvPicPr>
          <p:cNvPr id="2" name="Picture 1">
            <a:extLst>
              <a:ext uri="{FF2B5EF4-FFF2-40B4-BE49-F238E27FC236}">
                <a16:creationId xmlns:a16="http://schemas.microsoft.com/office/drawing/2014/main" id="{9F83F65A-7E16-A83D-795A-0E9FF86A11C7}"/>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0733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08601"/>
          </a:xfrm>
        </p:spPr>
        <p:txBody>
          <a:bodyPr>
            <a:normAutofit fontScale="70000" lnSpcReduction="20000"/>
          </a:bodyPr>
          <a:lstStyle/>
          <a:p>
            <a:pPr algn="just">
              <a:lnSpc>
                <a:spcPct val="140000"/>
              </a:lnSpc>
              <a:spcBef>
                <a:spcPts val="1000"/>
              </a:spcBef>
              <a:buFont typeface="Wingdings" panose="05000000000000000000" pitchFamily="2" charset="2"/>
              <a:buChar char="Ø"/>
            </a:pPr>
            <a:r>
              <a:rPr lang="en-US" sz="3600" b="1" dirty="0">
                <a:solidFill>
                  <a:srgbClr val="002060"/>
                </a:solidFill>
                <a:latin typeface="Arial"/>
                <a:cs typeface="Arial"/>
              </a:rPr>
              <a:t>Title I is the largest federally funded education program under the Every Student Succeeds Act (ESSA)</a:t>
            </a:r>
            <a:endParaRPr lang="en-US" sz="3600" dirty="0">
              <a:solidFill>
                <a:srgbClr val="002060"/>
              </a:solidFill>
              <a:latin typeface="Arial"/>
              <a:cs typeface="Arial"/>
            </a:endParaRP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main objective is to support schools and districts to ensure that high quality education is equitable for all students.</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To learn more, please visit </a:t>
            </a:r>
            <a:r>
              <a:rPr lang="en-US" sz="2800" u="sng" dirty="0">
                <a:solidFill>
                  <a:srgbClr val="002060"/>
                </a:solidFill>
                <a:latin typeface="Arial" panose="020B0604020202020204" pitchFamily="34" charset="0"/>
                <a:cs typeface="Arial" panose="020B0604020202020204" pitchFamily="34" charset="0"/>
                <a:hlinkClick r:id="rId3"/>
              </a:rPr>
              <a:t>http://title1.dadeschools.net</a:t>
            </a:r>
            <a:r>
              <a:rPr lang="en-US" sz="2800" dirty="0">
                <a:solidFill>
                  <a:srgbClr val="002060"/>
                </a:solidFill>
                <a:latin typeface="Arial" panose="020B0604020202020204" pitchFamily="34" charset="0"/>
                <a:cs typeface="Arial" panose="020B0604020202020204" pitchFamily="34" charset="0"/>
              </a:rPr>
              <a:t>.  This website is designed to provide visitors with information relevant to Title I and to offer a clear understanding of the overall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87536C-9AF2-D321-809B-86F4C44B0304}"/>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3874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295400"/>
            <a:ext cx="10157354" cy="4724400"/>
          </a:xfrm>
        </p:spPr>
        <p:txBody>
          <a:bodyPr>
            <a:normAutofit fontScale="25000" lnSpcReduction="20000"/>
          </a:bodyPr>
          <a:lstStyle/>
          <a:p>
            <a:pPr algn="just">
              <a:lnSpc>
                <a:spcPct val="140000"/>
              </a:lnSpc>
              <a:spcBef>
                <a:spcPts val="1000"/>
              </a:spcBef>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does the ESSA and the Title I Parent and Family Engagement requirements help parents and families?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allocate a portion of their Title I budget towards programs, activities, and procedures for parent and family engagement.</a:t>
            </a:r>
            <a:r>
              <a:rPr kumimoji="0" lang="en-US" altLang="en-US" sz="8000" i="0" u="none" strike="noStrike" kern="0" cap="none" spc="0" normalizeH="0" baseline="0" noProof="0" dirty="0">
                <a:ln>
                  <a:noFill/>
                </a:ln>
                <a:solidFill>
                  <a:srgbClr val="00153E"/>
                </a:solidFill>
                <a:effectLst/>
                <a:uLnTx/>
                <a:uFillTx/>
                <a:latin typeface="Arial"/>
                <a:ea typeface="Arial" charset="0"/>
                <a:cs typeface="Arial"/>
              </a:rPr>
              <a:t> </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develop with parents and families a written Title I Parent and Family Engagement Plan (PFEP). This PFEP must be distributed to all stakeholders.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426645" lvl="1" indent="0" algn="just">
              <a:lnSpc>
                <a:spcPct val="140000"/>
              </a:lnSpc>
              <a:spcBef>
                <a:spcPts val="1000"/>
              </a:spcBef>
              <a:buNone/>
            </a:pPr>
            <a:endParaRPr lang="en-US" altLang="en-US" kern="0" dirty="0">
              <a:solidFill>
                <a:srgbClr val="00153E"/>
              </a:solidFill>
              <a:highlight>
                <a:srgbClr val="FFFF00"/>
              </a:highlight>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altLang="en-US" sz="2000" b="0" i="0" u="none" strike="noStrike" kern="0" cap="none" spc="0" normalizeH="0" baseline="0" noProof="0" dirty="0">
              <a:ln>
                <a:noFill/>
              </a:ln>
              <a:solidFill>
                <a:schemeClr val="tx2"/>
              </a:solidFill>
              <a:effectLst/>
              <a:highlight>
                <a:srgbClr val="FFFF00"/>
              </a:highligh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DB8E18-B86C-6294-73FF-AF73E8F62016}"/>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2461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Where can you access Title I Compliance Documents?</a:t>
            </a:r>
          </a:p>
          <a:p>
            <a:pPr marL="769545" lvl="2" indent="-342900" algn="just">
              <a:lnSpc>
                <a:spcPct val="120000"/>
              </a:lnSpc>
              <a:spcBef>
                <a:spcPts val="1000"/>
              </a:spcBef>
              <a:buFont typeface="Wingdings" panose="05000000000000000000" pitchFamily="2" charset="2"/>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Documents are now available at your child’s school at the:</a:t>
            </a:r>
          </a:p>
          <a:p>
            <a:pPr marL="1196191" lvl="3" indent="-342900" algn="just">
              <a:lnSpc>
                <a:spcPct val="120000"/>
              </a:lnSpc>
              <a:spcBef>
                <a:spcPts val="1000"/>
              </a:spcBef>
              <a:buFont typeface="Arial" panose="020B0604020202020204" pitchFamily="34" charset="0"/>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School’s Parent Resource Center or Parent Area</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Main Office</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Website</a:t>
            </a:r>
          </a:p>
          <a:p>
            <a:pPr marL="769545" marR="0" lvl="2" indent="-342900"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153E"/>
                </a:solidFill>
                <a:effectLst/>
                <a:uLnTx/>
                <a:uFillTx/>
                <a:latin typeface="Arial" charset="0"/>
                <a:ea typeface="Arial" charset="0"/>
                <a:cs typeface="Arial" charset="0"/>
              </a:rPr>
              <a:t>See flyer</a:t>
            </a:r>
            <a:endParaRPr lang="en-US" altLang="en-US" sz="2000" kern="0" dirty="0">
              <a:solidFill>
                <a:srgbClr val="00153E"/>
              </a:solidFill>
              <a:latin typeface="Arial" charset="0"/>
              <a:ea typeface="Arial" charset="0"/>
              <a:cs typeface="Arial" charset="0"/>
            </a:endParaRPr>
          </a:p>
          <a:p>
            <a:pPr lvl="1"/>
            <a:endParaRPr lang="en-US" altLang="en-US" b="1" kern="0" dirty="0">
              <a:solidFill>
                <a:schemeClr val="tx2"/>
              </a:solidFill>
              <a:highlight>
                <a:srgbClr val="FFFF00"/>
              </a:highlight>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8</a:t>
            </a:fld>
            <a:endParaRPr lang="en-US"/>
          </a:p>
        </p:txBody>
      </p:sp>
      <p:sp>
        <p:nvSpPr>
          <p:cNvPr id="6" name="Title 12">
            <a:extLst>
              <a:ext uri="{FF2B5EF4-FFF2-40B4-BE49-F238E27FC236}">
                <a16:creationId xmlns:a16="http://schemas.microsoft.com/office/drawing/2014/main" id="{5B194FD8-2CF0-0227-86D0-8BFA0306C0F9}"/>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7" name="Picture 6">
            <a:extLst>
              <a:ext uri="{FF2B5EF4-FFF2-40B4-BE49-F238E27FC236}">
                <a16:creationId xmlns:a16="http://schemas.microsoft.com/office/drawing/2014/main" id="{4E08074D-15DD-F1B2-D55A-4BF4244A9787}"/>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93534E1B-CE4F-0E9E-3B5F-B11FF1BBC792}"/>
              </a:ext>
            </a:extLst>
          </p:cNvPr>
          <p:cNvPicPr>
            <a:picLocks noChangeAspect="1"/>
          </p:cNvPicPr>
          <p:nvPr/>
        </p:nvPicPr>
        <p:blipFill>
          <a:blip r:embed="rId4"/>
          <a:stretch>
            <a:fillRect/>
          </a:stretch>
        </p:blipFill>
        <p:spPr>
          <a:xfrm>
            <a:off x="8837612" y="2324574"/>
            <a:ext cx="3025159" cy="3989994"/>
          </a:xfrm>
          <a:prstGeom prst="rect">
            <a:avLst/>
          </a:prstGeom>
        </p:spPr>
      </p:pic>
    </p:spTree>
    <p:extLst>
      <p:ext uri="{BB962C8B-B14F-4D97-AF65-F5344CB8AC3E}">
        <p14:creationId xmlns:p14="http://schemas.microsoft.com/office/powerpoint/2010/main" val="18733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49876"/>
          </a:xfrm>
        </p:spPr>
        <p:txBody>
          <a:bodyPr>
            <a:normAutofit fontScale="25000" lnSpcReduction="20000"/>
          </a:bodyPr>
          <a:lstStyle/>
          <a:p>
            <a:pPr algn="just">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is Title I Funding provided for your child’s school?</a:t>
            </a:r>
            <a:endParaRPr kumimoji="0" lang="en-US" sz="1000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R="0" lvl="1" algn="just" defTabSz="1218987" rtl="0" eaLnBrk="1" fontAlgn="auto" latinLnBrk="0" hangingPunct="1">
              <a:lnSpc>
                <a:spcPct val="140000"/>
              </a:lnSpc>
              <a:spcBef>
                <a:spcPts val="1000"/>
              </a:spcBef>
              <a:spcAft>
                <a:spcPts val="0"/>
              </a:spcAft>
              <a:buClrTx/>
              <a:buSzPct val="100000"/>
              <a:buFont typeface="Wingdings" panose="05000000000000000000" pitchFamily="2" charset="2"/>
              <a:buChar char="§"/>
              <a:tabLst/>
              <a:defRPr/>
            </a:pP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a:t>
            </a:r>
            <a:r>
              <a:rPr lang="en-US" sz="8000" dirty="0">
                <a:solidFill>
                  <a:srgbClr val="00153E"/>
                </a:solidFill>
                <a:latin typeface="Arial" panose="020B0604020202020204" pitchFamily="34" charset="0"/>
                <a:cs typeface="Arial" panose="020B0604020202020204" pitchFamily="34" charset="0"/>
              </a:rPr>
              <a:t>an additional meeting</a:t>
            </a: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to discuss the details of Title I funding.</a:t>
            </a: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Schoolwide Funds</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$155,370.00</a:t>
            </a:r>
            <a:endPar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endParaRP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Title I Parent and Family Engagement Funds</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b="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$2,000.00</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9</a:t>
            </a:fld>
            <a:endParaRPr lang="en-US"/>
          </a:p>
        </p:txBody>
      </p:sp>
      <p:sp>
        <p:nvSpPr>
          <p:cNvPr id="6" name="Title 12">
            <a:extLst>
              <a:ext uri="{FF2B5EF4-FFF2-40B4-BE49-F238E27FC236}">
                <a16:creationId xmlns:a16="http://schemas.microsoft.com/office/drawing/2014/main" id="{B78072FC-FEF0-F1FE-E0D7-836C2FF22E44}"/>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8" name="Picture 7">
            <a:extLst>
              <a:ext uri="{FF2B5EF4-FFF2-40B4-BE49-F238E27FC236}">
                <a16:creationId xmlns:a16="http://schemas.microsoft.com/office/drawing/2014/main" id="{6C306953-910E-91D7-32A9-128BE1D51F1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4401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16x9</Template>
  <TotalTime>2078</TotalTime>
  <Words>3450</Words>
  <Application>Microsoft Office PowerPoint</Application>
  <PresentationFormat>Custom</PresentationFormat>
  <Paragraphs>428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vt:lpstr>
      <vt:lpstr>Books 16x9</vt:lpstr>
      <vt:lpstr>Welcome to The  2024-2025 Annual Parent Meeting About the Benefits of the Title I Schoolwide Program</vt:lpstr>
      <vt:lpstr>What topics will you learn about today?</vt:lpstr>
      <vt:lpstr>What topics will you learn about today? (Cont’d.)</vt:lpstr>
      <vt:lpstr>Meet your School Team</vt:lpstr>
      <vt:lpstr>All About Title I</vt:lpstr>
      <vt:lpstr>All About Title I (Cont’d.)</vt:lpstr>
      <vt:lpstr>All About Title I (Cont’d.)</vt:lpstr>
      <vt:lpstr>All About Title I (Cont’d.)</vt:lpstr>
      <vt:lpstr>All About Title I (Cont’d.)</vt:lpstr>
      <vt:lpstr>Coordination with other Federal       Programs</vt:lpstr>
      <vt:lpstr>Title I District-level Parent and Family Engagement Plan (PFEP)</vt:lpstr>
      <vt:lpstr>Title I School-level Parent and Family Engagement Plan (PFEP)</vt:lpstr>
      <vt:lpstr>Title I School-level Parent and Family Engagement Plan (PFEP) (Cont’d.)</vt:lpstr>
      <vt:lpstr>Title I School-level Parent and Family Engagement Plan (PFEP) (Cont’d.)</vt:lpstr>
      <vt:lpstr>Title I School-Parent Compact</vt:lpstr>
      <vt:lpstr>Parents, Families and Schools  Working Together</vt:lpstr>
      <vt:lpstr>Parents, Families and Schools  Working Together (Cont’d.)</vt:lpstr>
      <vt:lpstr>School Improvement Process (SIP)</vt:lpstr>
      <vt:lpstr>School Achievement and Performance Data</vt:lpstr>
      <vt:lpstr>School Achievement and Performance Data (Cont’d.)</vt:lpstr>
      <vt:lpstr>Parent’s Right-to-Know</vt:lpstr>
      <vt:lpstr>School-level Parent and Family Engagement Survey</vt:lpstr>
      <vt:lpstr>Consultation and Complaint Procedures</vt:lpstr>
      <vt:lpstr>School Contact Information</vt:lpstr>
      <vt:lpstr>Questions?</vt:lpstr>
      <vt:lpstr>Comments/Feedback</vt:lpstr>
      <vt:lpstr>Thank you for being a member of our Title I Family!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Siles, Elieser B.</cp:lastModifiedBy>
  <cp:revision>9</cp:revision>
  <cp:lastPrinted>2024-09-03T19:37:36Z</cp:lastPrinted>
  <dcterms:created xsi:type="dcterms:W3CDTF">2024-06-29T00:23:16Z</dcterms:created>
  <dcterms:modified xsi:type="dcterms:W3CDTF">2024-09-05T12:28:49Z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